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5" r:id="rId2"/>
    <p:sldMasterId id="2147483677" r:id="rId3"/>
    <p:sldMasterId id="2147483679" r:id="rId4"/>
  </p:sldMasterIdLst>
  <p:notesMasterIdLst>
    <p:notesMasterId r:id="rId11"/>
  </p:notesMasterIdLst>
  <p:handoutMasterIdLst>
    <p:handoutMasterId r:id="rId12"/>
  </p:handoutMasterIdLst>
  <p:sldIdLst>
    <p:sldId id="256" r:id="rId5"/>
    <p:sldId id="311" r:id="rId6"/>
    <p:sldId id="312" r:id="rId7"/>
    <p:sldId id="315" r:id="rId8"/>
    <p:sldId id="313" r:id="rId9"/>
    <p:sldId id="314" r:id="rId10"/>
  </p:sldIdLst>
  <p:sldSz cx="9144000" cy="6858000" type="screen4x3"/>
  <p:notesSz cx="68199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0" d="100"/>
          <a:sy n="90" d="100"/>
        </p:scale>
        <p:origin x="143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217A4-F4FA-48DF-A4AA-38F94A62FA2C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4F37F-EF61-4136-BD9D-0984D33145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737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29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3032" y="0"/>
            <a:ext cx="295529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990" y="4711383"/>
            <a:ext cx="5455920" cy="44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044"/>
            <a:ext cx="295529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3032" y="9421044"/>
            <a:ext cx="295529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E3A92E4-4E88-497B-BF41-CCE21A4FFA8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6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79388" y="-200025"/>
            <a:ext cx="6208712" cy="1458913"/>
          </a:xfrm>
          <a:prstGeom prst="roundRect">
            <a:avLst>
              <a:gd name="adj" fmla="val 92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146050"/>
            <a:ext cx="5668963" cy="40640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l-NL" altLang="nl-NL" noProof="0"/>
              <a:t>Klik om stijl te bewerken</a:t>
            </a:r>
            <a:endParaRPr lang="en-US" altLang="nl-NL" noProof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82625"/>
            <a:ext cx="5668963" cy="406400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altLang="nl-NL" noProof="0"/>
              <a:t>Klikken om de ondertitelstijl van het model te bewerken</a:t>
            </a:r>
            <a:endParaRPr lang="en-US" altLang="nl-NL" noProof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/>
            <a:endParaRPr lang="en-US" altLang="nl-NL" sz="900" b="0" dirty="0">
              <a:solidFill>
                <a:schemeClr val="tx2"/>
              </a:solidFill>
            </a:endParaRPr>
          </a:p>
        </p:txBody>
      </p:sp>
      <p:pic>
        <p:nvPicPr>
          <p:cNvPr id="20489" name="Picture 9" descr="Movisie-logo-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304800"/>
            <a:ext cx="1755775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A477BE-AC37-41D8-86C7-DAC5C9D9AD86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01F82A4-A9C8-409D-A7F0-DD51610E6475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1814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1475" y="212725"/>
            <a:ext cx="2058988" cy="6184900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9750" y="212725"/>
            <a:ext cx="6029325" cy="61849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5284AA-C4E6-4AB1-9E99-42E4A8B49D7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9F59B0F-2B09-4207-9AFB-4986AFFD2B3E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37251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12725"/>
            <a:ext cx="7234238" cy="3603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39750" y="1196975"/>
            <a:ext cx="8240713" cy="25241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750" y="3873500"/>
            <a:ext cx="8240713" cy="25241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539750" y="6638925"/>
            <a:ext cx="7056438" cy="144463"/>
          </a:xfrm>
        </p:spPr>
        <p:txBody>
          <a:bodyPr/>
          <a:lstStyle>
            <a:lvl1pPr>
              <a:defRPr/>
            </a:lvl1pPr>
          </a:lstStyle>
          <a:p>
            <a:fld id="{E55C442E-9D3C-4227-8B37-18E462FB8B6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>
          <a:xfrm>
            <a:off x="7700963" y="6638925"/>
            <a:ext cx="1079500" cy="144463"/>
          </a:xfrm>
        </p:spPr>
        <p:txBody>
          <a:bodyPr/>
          <a:lstStyle>
            <a:lvl1pPr>
              <a:defRPr/>
            </a:lvl1pPr>
          </a:lstStyle>
          <a:p>
            <a:fld id="{E8CA61CC-5718-4097-9C3F-839297980D2F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2478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12725"/>
            <a:ext cx="7234238" cy="3603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4043363" cy="52006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35513" y="1196975"/>
            <a:ext cx="4044950" cy="52006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539750" y="6638925"/>
            <a:ext cx="7056438" cy="144463"/>
          </a:xfrm>
        </p:spPr>
        <p:txBody>
          <a:bodyPr/>
          <a:lstStyle>
            <a:lvl1pPr>
              <a:defRPr/>
            </a:lvl1pPr>
          </a:lstStyle>
          <a:p>
            <a:fld id="{1345FCE0-2EA0-48FC-B6E2-AEFCFF3DF32C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>
          <a:xfrm>
            <a:off x="7700963" y="6638925"/>
            <a:ext cx="1079500" cy="144463"/>
          </a:xfrm>
        </p:spPr>
        <p:txBody>
          <a:bodyPr/>
          <a:lstStyle>
            <a:lvl1pPr>
              <a:defRPr/>
            </a:lvl1pPr>
          </a:lstStyle>
          <a:p>
            <a:fld id="{5CBA0EF1-EA3F-440D-BAE8-04A45D2177DD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21707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2 inhoudselement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12725"/>
            <a:ext cx="7234238" cy="3603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39750" y="1196975"/>
            <a:ext cx="4043363" cy="25241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539750" y="3873500"/>
            <a:ext cx="4043363" cy="25241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>
          <a:xfrm>
            <a:off x="4735513" y="1196975"/>
            <a:ext cx="4044950" cy="52006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750" y="6638925"/>
            <a:ext cx="7056438" cy="144463"/>
          </a:xfrm>
        </p:spPr>
        <p:txBody>
          <a:bodyPr/>
          <a:lstStyle>
            <a:lvl1pPr>
              <a:defRPr/>
            </a:lvl1pPr>
          </a:lstStyle>
          <a:p>
            <a:fld id="{B9531AC5-EE50-4BF5-8C1F-947721903B4A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1"/>
          </p:nvPr>
        </p:nvSpPr>
        <p:spPr>
          <a:xfrm>
            <a:off x="7700963" y="6638925"/>
            <a:ext cx="1079500" cy="144463"/>
          </a:xfrm>
        </p:spPr>
        <p:txBody>
          <a:bodyPr/>
          <a:lstStyle>
            <a:lvl1pPr>
              <a:defRPr/>
            </a:lvl1pPr>
          </a:lstStyle>
          <a:p>
            <a:fld id="{2C22E6AB-ABB4-48B6-BA64-30721CD0FCE4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4674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179388" y="-171450"/>
            <a:ext cx="6208712" cy="1458913"/>
          </a:xfrm>
          <a:prstGeom prst="roundRect">
            <a:avLst>
              <a:gd name="adj" fmla="val 925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146050"/>
            <a:ext cx="5668963" cy="40640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altLang="nl-NL" noProof="0"/>
              <a:t>Click to edit Master title style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82625"/>
            <a:ext cx="5668963" cy="40640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altLang="nl-NL" noProof="0"/>
              <a:t>Click to edit Master subtitle style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/>
            <a:fld id="{AFA3571E-3594-4214-9379-8EBF9FD1B840}" type="datetimeFigureOut">
              <a:rPr lang="en-US" altLang="nl-NL" sz="900" b="0">
                <a:solidFill>
                  <a:schemeClr val="tx2"/>
                </a:solidFill>
              </a:rPr>
              <a:pPr algn="r"/>
              <a:t>10/17/2018</a:t>
            </a:fld>
            <a:endParaRPr lang="en-US" altLang="nl-NL" sz="900" b="0">
              <a:solidFill>
                <a:schemeClr val="tx2"/>
              </a:solidFill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A9184EF7-ACF8-4A62-9817-32984E3D174C}" type="datetimeFigureOut">
              <a:rPr lang="en-US" altLang="nl-NL"/>
              <a:pPr/>
              <a:t>10/17/2018</a:t>
            </a:fld>
            <a:endParaRPr lang="en-US" altLang="nl-NL"/>
          </a:p>
        </p:txBody>
      </p:sp>
      <p:pic>
        <p:nvPicPr>
          <p:cNvPr id="24585" name="Picture 9" descr="Movisie-logo-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304800"/>
            <a:ext cx="1755775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5BF191-2D9B-479D-8EB9-5D0165704C6A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14A3E59-C9D8-4290-B52D-71D94A3D92D2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56302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E4386-88BF-4E4C-98C0-6B0C91FFE21C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DFE49BE-D76C-4A41-992F-5F759AB888B3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01900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4043363" cy="520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35513" y="1196975"/>
            <a:ext cx="4044950" cy="520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990F1C-AD5D-46DE-9F06-5BE521E79A9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1AB9157-F206-4BA2-B3CA-47F6B4CC216A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86896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5A301E-0A27-4EB2-B6C6-316C5A96A704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9A077D2-2708-4914-B007-97F3229C52BE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3450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AC53DD-9ADC-4138-A198-F5978337B3C6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1B787B-A285-46BD-B9B5-64D3CA7A2211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77582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5486BA-C252-46B1-BB2C-A3491C9730C7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AACA45C-D467-4FAA-8D88-FC01DAB415F7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5767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F7D82B-BC96-4179-A484-F9ACB421424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9AD3C4B-D111-4477-80C4-9800231ABEC8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67622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ACD3EB-2DEE-4383-A348-C4232C7247A2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F7655A7-8808-4986-B3F9-728F496261E2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97294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DBB0CF-46A4-4E27-91DD-87214A0438BE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3E96CF5-2EBC-4AD5-B606-09847B1B35D3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7489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4B675-586B-4854-88FD-7CFB4C52E6B9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CAA5B1D-6949-4418-B52D-C5B9CCCF18A7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97176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1475" y="212725"/>
            <a:ext cx="2058988" cy="61849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9750" y="212725"/>
            <a:ext cx="6029325" cy="61849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BD1E15-200D-45A8-9D2C-79BE5C7BBB38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E650253-7DDD-4333-BD50-6FFBE9A13C3C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75615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179388" y="-200025"/>
            <a:ext cx="3203575" cy="1458913"/>
          </a:xfrm>
          <a:prstGeom prst="roundRect">
            <a:avLst>
              <a:gd name="adj" fmla="val 92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3417888"/>
            <a:ext cx="5668963" cy="40640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altLang="nl-NL" noProof="0"/>
              <a:t>Click to edit Master title style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922713"/>
            <a:ext cx="5668963" cy="406400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nl-NL" noProof="0"/>
              <a:t>Click to edit Master subtitle style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/>
            <a:fld id="{8071132F-EEAA-4356-92AF-DCA4EECA9D64}" type="datetimeFigureOut">
              <a:rPr lang="en-US" altLang="nl-NL" sz="900" b="0">
                <a:solidFill>
                  <a:schemeClr val="tx2"/>
                </a:solidFill>
              </a:rPr>
              <a:pPr algn="r"/>
              <a:t>10/17/2018</a:t>
            </a:fld>
            <a:endParaRPr lang="en-US" altLang="nl-NL" sz="900" b="0">
              <a:solidFill>
                <a:schemeClr val="tx2"/>
              </a:solidFill>
            </a:endParaRP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0861EB29-512E-419B-A74B-E855E8A8D3A5}" type="datetimeFigureOut">
              <a:rPr lang="en-US" altLang="nl-NL"/>
              <a:pPr/>
              <a:t>10/17/2018</a:t>
            </a:fld>
            <a:endParaRPr lang="en-US" altLang="nl-NL"/>
          </a:p>
        </p:txBody>
      </p:sp>
      <p:pic>
        <p:nvPicPr>
          <p:cNvPr id="45067" name="Picture 11" descr="Movisie-logo-rgb-kleingebrui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42875"/>
            <a:ext cx="701675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443B1E-1966-4A67-8C24-397FBEBD2399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2DF5E88-5751-48CC-B3F0-755336B92D9D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94601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554C86-6847-4D7D-A9CA-8C120D0B6057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9C7B7FC-3DC4-4E86-83E0-7595570A7358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84770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4043363" cy="520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35513" y="1196975"/>
            <a:ext cx="4044950" cy="520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CA2231-73F0-4425-A904-6234C48DF9A7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3FDAEEA-F1D2-4E12-B779-9431CFCCDF43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9339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2E9B0F-9057-45B3-8679-89424A67490A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F8FF8E5-2B69-4A09-A4F3-59F4BB47E5A6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01356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33AE85-B5AC-4064-B08F-83068C18DBD9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E88ED98-E5BD-4018-82A7-53FEB06AD7E3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87246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585385-80D4-4E7A-BB8C-1EC98937E2EA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8149C46-B64D-4D1C-8CD4-626C880CBEBE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17078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F98DB6-B38C-4765-A696-8B5CA21F6AEC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48D5F0E-681F-47C6-B3B6-097249CC30B5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30773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23FC39-EEB1-4DA6-99F4-660506F97F62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9B75A81-D9F4-4358-B933-AA93AFEB1D47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13154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ADEFE9-5C66-48AC-A4AB-242CD7414B2E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2FA5B48-378B-4808-ABEC-F903AFD82BC5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58617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1AB7F3-6FDA-4757-ADA9-E97C58457CBF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6224F35-EC52-4974-9C4F-6392D5180224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49044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1475" y="212725"/>
            <a:ext cx="2058988" cy="61849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9750" y="212725"/>
            <a:ext cx="6029325" cy="61849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29733F-FE2E-4330-A7AA-3521767568DC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1BBAEEB-3D09-4A7F-8643-8790E2AD4EED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70650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179388" y="-171450"/>
            <a:ext cx="3203575" cy="1458913"/>
          </a:xfrm>
          <a:prstGeom prst="roundRect">
            <a:avLst>
              <a:gd name="adj" fmla="val 925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3417888"/>
            <a:ext cx="5668963" cy="40640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altLang="nl-NL" noProof="0"/>
              <a:t>Click to edit Master title style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922713"/>
            <a:ext cx="5668963" cy="40640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altLang="nl-NL" noProof="0"/>
              <a:t>Click to edit Master subtitle style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/>
            <a:fld id="{D6488679-CEEF-4586-AB56-803723A1C42A}" type="datetimeFigureOut">
              <a:rPr lang="en-US" altLang="nl-NL" sz="900" b="0">
                <a:solidFill>
                  <a:schemeClr val="tx2"/>
                </a:solidFill>
              </a:rPr>
              <a:pPr algn="r"/>
              <a:t>10/17/2018</a:t>
            </a:fld>
            <a:endParaRPr lang="en-US" altLang="nl-NL" sz="900" b="0">
              <a:solidFill>
                <a:schemeClr val="tx2"/>
              </a:solidFill>
            </a:endParaRP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BAEEFF15-DE43-4EBF-AA39-796196FB58B3}" type="datetimeFigureOut">
              <a:rPr lang="en-US" altLang="nl-NL"/>
              <a:pPr/>
              <a:t>10/17/2018</a:t>
            </a:fld>
            <a:endParaRPr lang="en-US" altLang="nl-NL"/>
          </a:p>
        </p:txBody>
      </p:sp>
      <p:pic>
        <p:nvPicPr>
          <p:cNvPr id="47115" name="Picture 11" descr="Movisie-logo-rgb-kleingebrui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42875"/>
            <a:ext cx="701675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D2547A-6055-4BF9-91D0-71601C6A93DE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67C4F6C-FD39-4FCF-8CE9-9578679BFDAD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33896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4F8606-22B9-4B0C-83B6-7B8FE546F54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47563AF-3BB5-424B-A92B-3B47D366D5AB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0285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4043363" cy="520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35513" y="1196975"/>
            <a:ext cx="4044950" cy="520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795136-59C8-4378-BB4E-1429BF4957DA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9677DF4-3C2F-4680-A509-A1073FEDC443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220779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4043363" cy="520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35513" y="1196975"/>
            <a:ext cx="4044950" cy="520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B66B7B-06EF-4A50-B5AE-7E89E4FC0030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E9427C8-AE6A-46C8-887F-64723E1B7E84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86777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71D7AC-FD78-4C84-9407-3A0A1D0703C1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6E67266-29E7-407A-9DA6-FB8C8A8ACC5A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63456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B9B55A-D42B-4C17-B954-AB95193EBA25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E0A9C94-F9A8-4F0B-98C6-A0EE0269FD5C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24774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CDD4E-0E0D-4027-A35B-1CE75F35C505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129D8FE-4DBB-4B6E-B20A-7837D68E93A2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82452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E68CCA-22B5-44BB-B947-9D8008E1BD63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AEF9E74-38DE-4DB2-BF7A-263D506256C3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685435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CCE999-859D-4C7A-8456-1701A4DAAA29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4D3A8AF-6777-4AC3-A35B-9F8DE2E5A8A7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23733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8C864-2BA1-4976-9877-CE847216F99E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02D7E2D-05E5-4198-B057-A0B13E222384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059778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1475" y="212725"/>
            <a:ext cx="2058988" cy="61849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9750" y="212725"/>
            <a:ext cx="6029325" cy="61849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DFC0AC-A6EB-4400-8BC6-80E639F5088F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1DF2C9B-1170-4811-8D84-6AA713DE13FA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5717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5FD6E5-A052-46B3-88C3-82E329A6A6AF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4D6DC03-6636-4971-9F96-4823184BA1A9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6444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12BEAC-9C48-4A42-A0BD-99E05C675028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2F1F49C-63C0-4403-ADFD-4807F67A6A19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2036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BDDB12-B7D3-47BB-AFFA-B4BA475C45AC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7EFA34F-E35C-4D11-A45E-12E4CB4B5AB4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0207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CC74A1-936E-47DA-8961-2759FB9BA764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AA825A6-7260-4193-A1E9-F792C21EFD0B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6522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8F1845-94FF-4D19-9F08-638A237ECE17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BF26470-22C9-4AB7-B806-460C8EF1DBF5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578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179388" y="-157163"/>
            <a:ext cx="7773987" cy="9810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12725"/>
            <a:ext cx="7234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40713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638925"/>
            <a:ext cx="70564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chemeClr val="tx2"/>
                </a:solidFill>
              </a:defRPr>
            </a:lvl1pPr>
          </a:lstStyle>
          <a:p>
            <a:fld id="{68F8CCAF-EC81-49A7-ACC7-1CF030D34F6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pic>
        <p:nvPicPr>
          <p:cNvPr id="19463" name="Picture 7" descr="Movisie-logo-rgb-kleingebruik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142875"/>
            <a:ext cx="701675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fld id="{F98D30C4-BDAB-4B08-AC19-19E4AFF9EADB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721" r:id="rId12"/>
    <p:sldLayoutId id="2147483722" r:id="rId13"/>
    <p:sldLayoutId id="2147483723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644525" indent="-17462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646113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4pPr>
      <a:lvl5pPr marL="6477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5pPr>
      <a:lvl6pPr marL="11049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6pPr>
      <a:lvl7pPr marL="15621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7pPr>
      <a:lvl8pPr marL="20193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8pPr>
      <a:lvl9pPr marL="24765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179388" y="-171450"/>
            <a:ext cx="7773987" cy="9810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12725"/>
            <a:ext cx="7234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40713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638925"/>
            <a:ext cx="70564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0"/>
            </a:lvl1pPr>
          </a:lstStyle>
          <a:p>
            <a:fld id="{69BFB8EB-DB6B-44B9-BB3C-06DDC22B7EE1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pic>
        <p:nvPicPr>
          <p:cNvPr id="23559" name="Picture 7" descr="Movisie-logo-rgb-kleingebrui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142875"/>
            <a:ext cx="701675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0"/>
            </a:lvl1pPr>
          </a:lstStyle>
          <a:p>
            <a:fld id="{D7DAA8B1-70E9-4505-AECB-2B1A7D6F9B3F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644525" indent="-174625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646113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4pPr>
      <a:lvl5pPr marL="6477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5pPr>
      <a:lvl6pPr marL="11049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6pPr>
      <a:lvl7pPr marL="15621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7pPr>
      <a:lvl8pPr marL="20193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8pPr>
      <a:lvl9pPr marL="24765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179388" y="-157163"/>
            <a:ext cx="7773987" cy="9810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12725"/>
            <a:ext cx="7234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40713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638925"/>
            <a:ext cx="70564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chemeClr val="tx2"/>
                </a:solidFill>
              </a:defRPr>
            </a:lvl1pPr>
          </a:lstStyle>
          <a:p>
            <a:fld id="{024A0751-95BA-41D9-A76E-07B9113939B2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pic>
        <p:nvPicPr>
          <p:cNvPr id="44039" name="Picture 7" descr="Movisie-logo-rgb-kleingebrui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142875"/>
            <a:ext cx="701675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fld id="{6ED28EA6-6346-4B43-92E0-E179DC044B0D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644525" indent="-174625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646113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4pPr>
      <a:lvl5pPr marL="6477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5pPr>
      <a:lvl6pPr marL="11049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6pPr>
      <a:lvl7pPr marL="15621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7pPr>
      <a:lvl8pPr marL="20193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8pPr>
      <a:lvl9pPr marL="24765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179388" y="-171450"/>
            <a:ext cx="7773987" cy="9810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12725"/>
            <a:ext cx="7234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40713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638925"/>
            <a:ext cx="70564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0"/>
            </a:lvl1pPr>
          </a:lstStyle>
          <a:p>
            <a:fld id="{159A8A08-46E7-47AE-8227-674114E612F4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pic>
        <p:nvPicPr>
          <p:cNvPr id="46087" name="Picture 7" descr="Movisie-logo-rgb-kleingebrui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142875"/>
            <a:ext cx="701675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0"/>
            </a:lvl1pPr>
          </a:lstStyle>
          <a:p>
            <a:fld id="{9E5C8AA9-AAC4-4C8E-821A-90EDBD5A7343}" type="datetimeFigureOut">
              <a:rPr lang="en-US" altLang="nl-NL"/>
              <a:pPr/>
              <a:t>10/17/2018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644525" indent="-174625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646113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4pPr>
      <a:lvl5pPr marL="6477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5pPr>
      <a:lvl6pPr marL="11049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6pPr>
      <a:lvl7pPr marL="15621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7pPr>
      <a:lvl8pPr marL="20193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8pPr>
      <a:lvl9pPr marL="24765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 sz="2400" dirty="0"/>
              <a:t>Werken aan een buurt voor iedereen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nl-NL" sz="2000" dirty="0"/>
              <a:t>Anne-Marie van Bergen 18 oktober 2018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918390" cy="50405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0A4AF-DE3C-40B5-9F9F-1AAB1D48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opgave: plezierig wonen en samenleven voor iedereen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DD057-B174-4620-9746-70B2A57FE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Wonen en bescherming: opgave voor alle gemeenten (2020)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Commissie </a:t>
            </a:r>
            <a:r>
              <a:rPr lang="nl-NL" dirty="0" err="1"/>
              <a:t>Dannenberg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Basis: woningen en zorg, vaak al geregeld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Kwaliteit van leven pas als iemand echt landt in de wijk:</a:t>
            </a:r>
          </a:p>
          <a:p>
            <a:pPr marL="987425" lvl="2" indent="-342900">
              <a:buFont typeface="Arial" panose="020B0604020202020204" pitchFamily="34" charset="0"/>
              <a:buChar char="•"/>
            </a:pPr>
            <a:r>
              <a:rPr lang="nl-NL" dirty="0"/>
              <a:t>Weten wat er is</a:t>
            </a:r>
          </a:p>
          <a:p>
            <a:pPr marL="987425" lvl="2" indent="-342900">
              <a:buFont typeface="Arial" panose="020B0604020202020204" pitchFamily="34" charset="0"/>
              <a:buChar char="•"/>
            </a:pPr>
            <a:r>
              <a:rPr lang="nl-NL" dirty="0"/>
              <a:t>Welkom/ontvangst</a:t>
            </a:r>
          </a:p>
          <a:p>
            <a:pPr marL="987425" lvl="2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3689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3032C-6F07-4066-BB67-2A40A378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nodig voor iemand zelf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425B73-A840-478B-9875-E39E896E0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908720"/>
            <a:ext cx="8240713" cy="5200650"/>
          </a:xfrm>
        </p:spPr>
        <p:txBody>
          <a:bodyPr/>
          <a:lstStyle/>
          <a:p>
            <a:r>
              <a:rPr lang="nl-NL" dirty="0"/>
              <a:t> Een zinvol leven: autonomie, verbondenheid en ontplooiing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ruimte voor eigen regie, inzet ervaringsdeskundigheid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steun en groeimogelijkheden op alle levensgebieden </a:t>
            </a:r>
          </a:p>
          <a:p>
            <a:r>
              <a:rPr lang="nl-NL" dirty="0"/>
              <a:t>    (wonen, werken, leren, inkomen, contacten, hobby's, opvoeding,</a:t>
            </a:r>
          </a:p>
          <a:p>
            <a:r>
              <a:rPr lang="nl-NL" dirty="0"/>
              <a:t>     zingeving, gezondheid)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randvoorwaarden: veiligheid, materiële zekerheid, een woning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6892D20-D62D-4498-A27F-470D14681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459396"/>
            <a:ext cx="6408514" cy="256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3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7700B-D8CD-4FFE-BE16-6FAFD7E9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nodig: voorwaarden in omgeving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11CC58-12EB-4056-BC6F-8222BC749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Dit vraagt: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Een buurt ‘voor iedereen’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Beschikbaarheid professionele ondersteuning</a:t>
            </a:r>
          </a:p>
          <a:p>
            <a:endParaRPr lang="nl-NL" dirty="0"/>
          </a:p>
          <a:p>
            <a:r>
              <a:rPr lang="nl-NL" dirty="0"/>
              <a:t>Bestuurlijk draagvlak, gezamenlijke visie, enthousiasme en lef.</a:t>
            </a:r>
          </a:p>
          <a:p>
            <a:r>
              <a:rPr lang="nl-NL" dirty="0"/>
              <a:t>Samen leren en vooral: </a:t>
            </a:r>
            <a:r>
              <a:rPr lang="nl-NL" b="1" dirty="0"/>
              <a:t>GEWOON DOEN!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93E934-EC17-44E6-89E8-867520487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501008"/>
            <a:ext cx="2779679" cy="273939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A0AF976-09E6-4EED-AECF-28BEDBEB9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3515929"/>
            <a:ext cx="3506770" cy="293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2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02DF9-0F47-4D73-A081-EF629CDF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buurt voor iedereen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B9B9B7-D1F3-4591-8AAC-202262D27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975"/>
            <a:ext cx="8240713" cy="5200650"/>
          </a:xfrm>
        </p:spPr>
        <p:txBody>
          <a:bodyPr/>
          <a:lstStyle/>
          <a:p>
            <a:r>
              <a:rPr lang="nl-NL" dirty="0"/>
              <a:t>	* inzet ervaringsdeskundigen</a:t>
            </a:r>
          </a:p>
          <a:p>
            <a:endParaRPr lang="nl-NL" dirty="0"/>
          </a:p>
          <a:p>
            <a:r>
              <a:rPr lang="nl-NL" dirty="0"/>
              <a:t>	* ruimte en steun voor </a:t>
            </a:r>
          </a:p>
          <a:p>
            <a:r>
              <a:rPr lang="nl-NL" dirty="0"/>
              <a:t>	  actieve inwoners</a:t>
            </a:r>
          </a:p>
          <a:p>
            <a:endParaRPr lang="nl-NL" dirty="0"/>
          </a:p>
          <a:p>
            <a:r>
              <a:rPr lang="nl-NL" dirty="0"/>
              <a:t>	* aanwezige ‘hulpbronnen’ actief </a:t>
            </a:r>
          </a:p>
          <a:p>
            <a:r>
              <a:rPr lang="nl-NL" dirty="0"/>
              <a:t>	   betrokken;  “</a:t>
            </a:r>
            <a:r>
              <a:rPr lang="nl-NL" dirty="0" err="1"/>
              <a:t>kwartiermaken</a:t>
            </a:r>
            <a:r>
              <a:rPr lang="nl-NL" dirty="0"/>
              <a:t>”</a:t>
            </a:r>
          </a:p>
          <a:p>
            <a:endParaRPr lang="nl-NL" dirty="0"/>
          </a:p>
          <a:p>
            <a:r>
              <a:rPr lang="nl-NL" dirty="0"/>
              <a:t>	* basisvoorzieningen op peil</a:t>
            </a:r>
          </a:p>
          <a:p>
            <a:endParaRPr lang="nl-NL" dirty="0"/>
          </a:p>
          <a:p>
            <a:r>
              <a:rPr lang="nl-NL" dirty="0"/>
              <a:t>	* informatie- en inlooppunten</a:t>
            </a:r>
          </a:p>
          <a:p>
            <a:endParaRPr lang="nl-NL" dirty="0"/>
          </a:p>
          <a:p>
            <a:pPr lvl="1" indent="0">
              <a:buNone/>
            </a:pPr>
            <a:r>
              <a:rPr lang="nl-NL" dirty="0"/>
              <a:t>	* anti stigma-activiteiten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21AE1A-1409-4880-A256-4C606A3CD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196975"/>
            <a:ext cx="2761267" cy="276126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A7C1FC5-80AC-46E0-8D64-0C013BFB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276" y="4308330"/>
            <a:ext cx="2633758" cy="17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7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BE86E-B137-4797-9E24-9FF3E973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Beschikbaarheid professionals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CB464C-6AED-4889-B1F2-97F870CEF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kennis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houding en bejegening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samenwerking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24/7 </a:t>
            </a:r>
            <a:r>
              <a:rPr lang="nl-NL" dirty="0"/>
              <a:t>beschikbaarheid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43A58E-B34C-4EC6-8785-2C31DE4AF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916832"/>
            <a:ext cx="3115038" cy="23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003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SLIDE" val="1"/>
</p:tagLst>
</file>

<file path=ppt/theme/theme1.xml><?xml version="1.0" encoding="utf-8"?>
<a:theme xmlns:a="http://schemas.openxmlformats.org/drawingml/2006/main" name="Presentatie Movisie">
  <a:themeElements>
    <a:clrScheme name="Movisie template 1">
      <a:dk1>
        <a:srgbClr val="201A5F"/>
      </a:dk1>
      <a:lt1>
        <a:srgbClr val="FFFFFF"/>
      </a:lt1>
      <a:dk2>
        <a:srgbClr val="FFFFFF"/>
      </a:dk2>
      <a:lt2>
        <a:srgbClr val="808080"/>
      </a:lt2>
      <a:accent1>
        <a:srgbClr val="201A5F"/>
      </a:accent1>
      <a:accent2>
        <a:srgbClr val="27A12B"/>
      </a:accent2>
      <a:accent3>
        <a:srgbClr val="FFFFFF"/>
      </a:accent3>
      <a:accent4>
        <a:srgbClr val="1A1450"/>
      </a:accent4>
      <a:accent5>
        <a:srgbClr val="ABABB6"/>
      </a:accent5>
      <a:accent6>
        <a:srgbClr val="229126"/>
      </a:accent6>
      <a:hlink>
        <a:srgbClr val="BA86B6"/>
      </a:hlink>
      <a:folHlink>
        <a:srgbClr val="777777"/>
      </a:folHlink>
    </a:clrScheme>
    <a:fontScheme name="Movisie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visie template 1">
        <a:dk1>
          <a:srgbClr val="201A5F"/>
        </a:dk1>
        <a:lt1>
          <a:srgbClr val="FFFFFF"/>
        </a:lt1>
        <a:dk2>
          <a:srgbClr val="FFFFFF"/>
        </a:dk2>
        <a:lt2>
          <a:srgbClr val="808080"/>
        </a:lt2>
        <a:accent1>
          <a:srgbClr val="201A5F"/>
        </a:accent1>
        <a:accent2>
          <a:srgbClr val="27A12B"/>
        </a:accent2>
        <a:accent3>
          <a:srgbClr val="FFFFFF"/>
        </a:accent3>
        <a:accent4>
          <a:srgbClr val="1A1450"/>
        </a:accent4>
        <a:accent5>
          <a:srgbClr val="ABABB6"/>
        </a:accent5>
        <a:accent6>
          <a:srgbClr val="229126"/>
        </a:accent6>
        <a:hlink>
          <a:srgbClr val="BA86B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-kopie.pptx [Alleen-lezen]" id="{FFF05673-2B4D-41B6-88D8-CD39B54B9FF5}" vid="{70BE3FBA-60AE-433C-82AA-D0D5A4196BA4}"/>
    </a:ext>
  </a:extLst>
</a:theme>
</file>

<file path=ppt/theme/theme2.xml><?xml version="1.0" encoding="utf-8"?>
<a:theme xmlns:a="http://schemas.openxmlformats.org/drawingml/2006/main" name="Movisie print">
  <a:themeElements>
    <a:clrScheme name="Movisie print 1">
      <a:dk1>
        <a:srgbClr val="201A5F"/>
      </a:dk1>
      <a:lt1>
        <a:srgbClr val="FFFFFF"/>
      </a:lt1>
      <a:dk2>
        <a:srgbClr val="FFFFFF"/>
      </a:dk2>
      <a:lt2>
        <a:srgbClr val="808080"/>
      </a:lt2>
      <a:accent1>
        <a:srgbClr val="201A5F"/>
      </a:accent1>
      <a:accent2>
        <a:srgbClr val="27A12B"/>
      </a:accent2>
      <a:accent3>
        <a:srgbClr val="FFFFFF"/>
      </a:accent3>
      <a:accent4>
        <a:srgbClr val="1A1450"/>
      </a:accent4>
      <a:accent5>
        <a:srgbClr val="ABABB6"/>
      </a:accent5>
      <a:accent6>
        <a:srgbClr val="229126"/>
      </a:accent6>
      <a:hlink>
        <a:srgbClr val="BA86B6"/>
      </a:hlink>
      <a:folHlink>
        <a:srgbClr val="777777"/>
      </a:folHlink>
    </a:clrScheme>
    <a:fontScheme name="Movisie pr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visie print 1">
        <a:dk1>
          <a:srgbClr val="201A5F"/>
        </a:dk1>
        <a:lt1>
          <a:srgbClr val="FFFFFF"/>
        </a:lt1>
        <a:dk2>
          <a:srgbClr val="FFFFFF"/>
        </a:dk2>
        <a:lt2>
          <a:srgbClr val="808080"/>
        </a:lt2>
        <a:accent1>
          <a:srgbClr val="201A5F"/>
        </a:accent1>
        <a:accent2>
          <a:srgbClr val="27A12B"/>
        </a:accent2>
        <a:accent3>
          <a:srgbClr val="FFFFFF"/>
        </a:accent3>
        <a:accent4>
          <a:srgbClr val="1A1450"/>
        </a:accent4>
        <a:accent5>
          <a:srgbClr val="ABABB6"/>
        </a:accent5>
        <a:accent6>
          <a:srgbClr val="229126"/>
        </a:accent6>
        <a:hlink>
          <a:srgbClr val="BA86B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-kopie.pptx [Alleen-lezen]" id="{FFF05673-2B4D-41B6-88D8-CD39B54B9FF5}" vid="{4EE37708-AC5E-41A9-B300-F807C0383B6D}"/>
    </a:ext>
  </a:extLst>
</a:theme>
</file>

<file path=ppt/theme/theme3.xml><?xml version="1.0" encoding="utf-8"?>
<a:theme xmlns:a="http://schemas.openxmlformats.org/drawingml/2006/main" name="Movisie more">
  <a:themeElements>
    <a:clrScheme name="Movisie more 1">
      <a:dk1>
        <a:srgbClr val="201A5F"/>
      </a:dk1>
      <a:lt1>
        <a:srgbClr val="FFFFFF"/>
      </a:lt1>
      <a:dk2>
        <a:srgbClr val="FFFFFF"/>
      </a:dk2>
      <a:lt2>
        <a:srgbClr val="808080"/>
      </a:lt2>
      <a:accent1>
        <a:srgbClr val="201A5F"/>
      </a:accent1>
      <a:accent2>
        <a:srgbClr val="27A12B"/>
      </a:accent2>
      <a:accent3>
        <a:srgbClr val="FFFFFF"/>
      </a:accent3>
      <a:accent4>
        <a:srgbClr val="1A1450"/>
      </a:accent4>
      <a:accent5>
        <a:srgbClr val="ABABB6"/>
      </a:accent5>
      <a:accent6>
        <a:srgbClr val="229126"/>
      </a:accent6>
      <a:hlink>
        <a:srgbClr val="BA86B6"/>
      </a:hlink>
      <a:folHlink>
        <a:srgbClr val="777777"/>
      </a:folHlink>
    </a:clrScheme>
    <a:fontScheme name="Movisie mo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visie more 1">
        <a:dk1>
          <a:srgbClr val="201A5F"/>
        </a:dk1>
        <a:lt1>
          <a:srgbClr val="FFFFFF"/>
        </a:lt1>
        <a:dk2>
          <a:srgbClr val="FFFFFF"/>
        </a:dk2>
        <a:lt2>
          <a:srgbClr val="808080"/>
        </a:lt2>
        <a:accent1>
          <a:srgbClr val="201A5F"/>
        </a:accent1>
        <a:accent2>
          <a:srgbClr val="27A12B"/>
        </a:accent2>
        <a:accent3>
          <a:srgbClr val="FFFFFF"/>
        </a:accent3>
        <a:accent4>
          <a:srgbClr val="1A1450"/>
        </a:accent4>
        <a:accent5>
          <a:srgbClr val="ABABB6"/>
        </a:accent5>
        <a:accent6>
          <a:srgbClr val="229126"/>
        </a:accent6>
        <a:hlink>
          <a:srgbClr val="BA86B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-kopie.pptx [Alleen-lezen]" id="{FFF05673-2B4D-41B6-88D8-CD39B54B9FF5}" vid="{25627DC1-B728-494D-B399-1EF9592881A1}"/>
    </a:ext>
  </a:extLst>
</a:theme>
</file>

<file path=ppt/theme/theme4.xml><?xml version="1.0" encoding="utf-8"?>
<a:theme xmlns:a="http://schemas.openxmlformats.org/drawingml/2006/main" name="Movisie more print">
  <a:themeElements>
    <a:clrScheme name="Movisie more print 1">
      <a:dk1>
        <a:srgbClr val="201A5F"/>
      </a:dk1>
      <a:lt1>
        <a:srgbClr val="FFFFFF"/>
      </a:lt1>
      <a:dk2>
        <a:srgbClr val="FFFFFF"/>
      </a:dk2>
      <a:lt2>
        <a:srgbClr val="808080"/>
      </a:lt2>
      <a:accent1>
        <a:srgbClr val="201A5F"/>
      </a:accent1>
      <a:accent2>
        <a:srgbClr val="27A12B"/>
      </a:accent2>
      <a:accent3>
        <a:srgbClr val="FFFFFF"/>
      </a:accent3>
      <a:accent4>
        <a:srgbClr val="1A1450"/>
      </a:accent4>
      <a:accent5>
        <a:srgbClr val="ABABB6"/>
      </a:accent5>
      <a:accent6>
        <a:srgbClr val="229126"/>
      </a:accent6>
      <a:hlink>
        <a:srgbClr val="BA86B6"/>
      </a:hlink>
      <a:folHlink>
        <a:srgbClr val="777777"/>
      </a:folHlink>
    </a:clrScheme>
    <a:fontScheme name="Movisie more pr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visie more print 1">
        <a:dk1>
          <a:srgbClr val="201A5F"/>
        </a:dk1>
        <a:lt1>
          <a:srgbClr val="FFFFFF"/>
        </a:lt1>
        <a:dk2>
          <a:srgbClr val="FFFFFF"/>
        </a:dk2>
        <a:lt2>
          <a:srgbClr val="808080"/>
        </a:lt2>
        <a:accent1>
          <a:srgbClr val="201A5F"/>
        </a:accent1>
        <a:accent2>
          <a:srgbClr val="27A12B"/>
        </a:accent2>
        <a:accent3>
          <a:srgbClr val="FFFFFF"/>
        </a:accent3>
        <a:accent4>
          <a:srgbClr val="1A1450"/>
        </a:accent4>
        <a:accent5>
          <a:srgbClr val="ABABB6"/>
        </a:accent5>
        <a:accent6>
          <a:srgbClr val="229126"/>
        </a:accent6>
        <a:hlink>
          <a:srgbClr val="BA86B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-kopie.pptx [Alleen-lezen]" id="{FFF05673-2B4D-41B6-88D8-CD39B54B9FF5}" vid="{50039FE5-A74E-4680-BFAD-A4CF36C02A17}"/>
    </a:ext>
  </a:extLst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Movisie</Template>
  <TotalTime>465</TotalTime>
  <Words>171</Words>
  <Application>Microsoft Office PowerPoint</Application>
  <PresentationFormat>Diavoorstelling (4:3)</PresentationFormat>
  <Paragraphs>58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4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Presentatie Movisie</vt:lpstr>
      <vt:lpstr>Movisie print</vt:lpstr>
      <vt:lpstr>Movisie more</vt:lpstr>
      <vt:lpstr>Movisie more print</vt:lpstr>
      <vt:lpstr>Werken aan een buurt voor iedereen</vt:lpstr>
      <vt:lpstr>De opgave: plezierig wonen en samenleven voor iedereen</vt:lpstr>
      <vt:lpstr>Wat is nodig voor iemand zelf</vt:lpstr>
      <vt:lpstr>Wat is nodig: voorwaarden in omgeving</vt:lpstr>
      <vt:lpstr>Een buurt voor iedereen</vt:lpstr>
      <vt:lpstr>Beschikbaarheid professionals</vt:lpstr>
    </vt:vector>
  </TitlesOfParts>
  <Company>Stichting Sekondant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Werken aan een beschermd thuis</dc:title>
  <dc:creator>Anne-Marie van Bergen</dc:creator>
  <cp:keywords>False</cp:keywords>
  <cp:lastModifiedBy>Bergen, Anne-Marie van</cp:lastModifiedBy>
  <cp:revision>13</cp:revision>
  <cp:lastPrinted>2016-02-11T14:24:25Z</cp:lastPrinted>
  <dcterms:created xsi:type="dcterms:W3CDTF">2018-06-22T08:54:23Z</dcterms:created>
  <dcterms:modified xsi:type="dcterms:W3CDTF">2018-10-17T15:14:19Z</dcterms:modified>
  <cp:category>Presentatie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ype">
    <vt:lpwstr>Movisie</vt:lpwstr>
  </property>
</Properties>
</file>