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20"/>
  </p:notesMasterIdLst>
  <p:handoutMasterIdLst>
    <p:handoutMasterId r:id="rId21"/>
  </p:handoutMasterIdLst>
  <p:sldIdLst>
    <p:sldId id="306" r:id="rId4"/>
    <p:sldId id="295" r:id="rId5"/>
    <p:sldId id="296" r:id="rId6"/>
    <p:sldId id="288" r:id="rId7"/>
    <p:sldId id="293" r:id="rId8"/>
    <p:sldId id="294" r:id="rId9"/>
    <p:sldId id="303" r:id="rId10"/>
    <p:sldId id="304" r:id="rId11"/>
    <p:sldId id="311" r:id="rId12"/>
    <p:sldId id="312" r:id="rId13"/>
    <p:sldId id="313" r:id="rId14"/>
    <p:sldId id="314" r:id="rId15"/>
    <p:sldId id="310" r:id="rId16"/>
    <p:sldId id="309" r:id="rId17"/>
    <p:sldId id="315" r:id="rId18"/>
    <p:sldId id="316" r:id="rId19"/>
  </p:sldIdLst>
  <p:sldSz cx="9144000" cy="6858000" type="screen4x3"/>
  <p:notesSz cx="6669088"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25" autoAdjust="0"/>
  </p:normalViewPr>
  <p:slideViewPr>
    <p:cSldViewPr snapToGrid="0" snapToObjects="1">
      <p:cViewPr varScale="1">
        <p:scale>
          <a:sx n="98" d="100"/>
          <a:sy n="98" d="100"/>
        </p:scale>
        <p:origin x="197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C050F724-1A64-49A4-BD38-A932F363C88F}" type="datetimeFigureOut">
              <a:rPr lang="nl-NL" smtClean="0"/>
              <a:t>13-6-2019</a:t>
            </a:fld>
            <a:endParaRPr lang="nl-NL"/>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r>
              <a:rPr lang="nl-NL"/>
              <a:t>Presentatie Pameijer Buurtcirkel                      8 september 2016, Ruud van der Kind, ruud.van.der.kind@pameijer.nl, 0622318768</a:t>
            </a:r>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FF522C8E-DE44-4992-A3BD-7DCF1E158F54}" type="slidenum">
              <a:rPr lang="nl-NL" smtClean="0"/>
              <a:t>‹nr.›</a:t>
            </a:fld>
            <a:endParaRPr lang="nl-NL"/>
          </a:p>
        </p:txBody>
      </p:sp>
    </p:spTree>
    <p:extLst>
      <p:ext uri="{BB962C8B-B14F-4D97-AF65-F5344CB8AC3E}">
        <p14:creationId xmlns:p14="http://schemas.microsoft.com/office/powerpoint/2010/main" val="32348316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F9B97B23-6490-4BF6-A105-F929DA3B5160}" type="datetimeFigureOut">
              <a:rPr lang="nl-NL" smtClean="0"/>
              <a:t>13-6-2019</a:t>
            </a:fld>
            <a:endParaRPr lang="nl-NL"/>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r>
              <a:rPr lang="nl-NL"/>
              <a:t>Presentatie Pameijer Buurtcirkel                      8 september 2016, Ruud van der Kind, ruud.van.der.kind@pameijer.nl, 0622318768</a:t>
            </a:r>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9189F3A0-8553-4375-8DCD-A447A84686DE}" type="slidenum">
              <a:rPr lang="nl-NL" smtClean="0"/>
              <a:t>‹nr.›</a:t>
            </a:fld>
            <a:endParaRPr lang="nl-NL"/>
          </a:p>
        </p:txBody>
      </p:sp>
    </p:spTree>
    <p:extLst>
      <p:ext uri="{BB962C8B-B14F-4D97-AF65-F5344CB8AC3E}">
        <p14:creationId xmlns:p14="http://schemas.microsoft.com/office/powerpoint/2010/main" val="28256841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Structuur en opbouw presentatie hier benoemen.</a:t>
            </a:r>
          </a:p>
        </p:txBody>
      </p:sp>
      <p:sp>
        <p:nvSpPr>
          <p:cNvPr id="4" name="Tijdelijke aanduiding voor dianummer 3"/>
          <p:cNvSpPr>
            <a:spLocks noGrp="1"/>
          </p:cNvSpPr>
          <p:nvPr>
            <p:ph type="sldNum" sz="quarter" idx="10"/>
          </p:nvPr>
        </p:nvSpPr>
        <p:spPr/>
        <p:txBody>
          <a:bodyPr/>
          <a:lstStyle/>
          <a:p>
            <a:fld id="{9189F3A0-8553-4375-8DCD-A447A84686DE}" type="slidenum">
              <a:rPr lang="nl-NL" smtClean="0">
                <a:solidFill>
                  <a:prstClr val="black"/>
                </a:solidFill>
              </a:rPr>
              <a:pPr/>
              <a:t>1</a:t>
            </a:fld>
            <a:endParaRPr lang="nl-NL">
              <a:solidFill>
                <a:prstClr val="black"/>
              </a:solidFill>
            </a:endParaRPr>
          </a:p>
        </p:txBody>
      </p:sp>
      <p:sp>
        <p:nvSpPr>
          <p:cNvPr id="5" name="Tijdelijke aanduiding voor voettekst 4"/>
          <p:cNvSpPr>
            <a:spLocks noGrp="1"/>
          </p:cNvSpPr>
          <p:nvPr>
            <p:ph type="ftr" sz="quarter" idx="11"/>
          </p:nvPr>
        </p:nvSpPr>
        <p:spPr/>
        <p:txBody>
          <a:bodyPr/>
          <a:lstStyle/>
          <a:p>
            <a:r>
              <a:rPr lang="nl-NL">
                <a:solidFill>
                  <a:prstClr val="black"/>
                </a:solidFill>
              </a:rPr>
              <a:t>Presentatie Pameijer Buurtcirkel                      8 september 2016, Ruud van der Kind, ruud.van.der.kind@pameijer.nl, 0622318768</a:t>
            </a:r>
          </a:p>
        </p:txBody>
      </p:sp>
    </p:spTree>
    <p:extLst>
      <p:ext uri="{BB962C8B-B14F-4D97-AF65-F5344CB8AC3E}">
        <p14:creationId xmlns:p14="http://schemas.microsoft.com/office/powerpoint/2010/main" val="271246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13</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16</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189F3A0-8553-4375-8DCD-A447A84686DE}" type="slidenum">
              <a:rPr lang="nl-NL" smtClean="0">
                <a:solidFill>
                  <a:prstClr val="black"/>
                </a:solidFill>
              </a:rPr>
              <a:pPr/>
              <a:t>3</a:t>
            </a:fld>
            <a:endParaRPr lang="nl-NL">
              <a:solidFill>
                <a:prstClr val="black"/>
              </a:solidFill>
            </a:endParaRPr>
          </a:p>
        </p:txBody>
      </p:sp>
      <p:sp>
        <p:nvSpPr>
          <p:cNvPr id="5" name="Tijdelijke aanduiding voor voettekst 4"/>
          <p:cNvSpPr>
            <a:spLocks noGrp="1"/>
          </p:cNvSpPr>
          <p:nvPr>
            <p:ph type="ftr" sz="quarter" idx="11"/>
          </p:nvPr>
        </p:nvSpPr>
        <p:spPr/>
        <p:txBody>
          <a:bodyPr/>
          <a:lstStyle/>
          <a:p>
            <a:r>
              <a:rPr lang="nl-NL">
                <a:solidFill>
                  <a:prstClr val="black"/>
                </a:solidFill>
              </a:rPr>
              <a:t>Presentatie Pameijer Buurtcirkel                      8 september 2016, Ruud van der Kind, ruud.van.der.kind@pameijer.nl, 0622318768</a:t>
            </a:r>
          </a:p>
        </p:txBody>
      </p:sp>
    </p:spTree>
    <p:extLst>
      <p:ext uri="{BB962C8B-B14F-4D97-AF65-F5344CB8AC3E}">
        <p14:creationId xmlns:p14="http://schemas.microsoft.com/office/powerpoint/2010/main" val="337361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5" name="Tijdelijke aanduiding voor voettekst 4"/>
          <p:cNvSpPr>
            <a:spLocks noGrp="1"/>
          </p:cNvSpPr>
          <p:nvPr>
            <p:ph type="ftr" sz="quarter" idx="11"/>
          </p:nvPr>
        </p:nvSpPr>
        <p:spPr/>
        <p:txBody>
          <a:bodyPr/>
          <a:lstStyle/>
          <a:p>
            <a:endParaRPr lang="nl-NL"/>
          </a:p>
        </p:txBody>
      </p:sp>
    </p:spTree>
    <p:extLst>
      <p:ext uri="{BB962C8B-B14F-4D97-AF65-F5344CB8AC3E}">
        <p14:creationId xmlns:p14="http://schemas.microsoft.com/office/powerpoint/2010/main" val="99777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9</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10</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11</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E5393-AB45-42E8-8F2C-B5FABE944735}" type="slidenum">
              <a:rPr lang="nl-NL" smtClean="0">
                <a:solidFill>
                  <a:prstClr val="black"/>
                </a:solidFill>
              </a:rPr>
              <a:pPr/>
              <a:t>12</a:t>
            </a:fld>
            <a:endParaRPr lang="nl-NL">
              <a:solidFill>
                <a:prstClr val="black"/>
              </a:solidFill>
            </a:endParaRPr>
          </a:p>
        </p:txBody>
      </p:sp>
    </p:spTree>
    <p:extLst>
      <p:ext uri="{BB962C8B-B14F-4D97-AF65-F5344CB8AC3E}">
        <p14:creationId xmlns:p14="http://schemas.microsoft.com/office/powerpoint/2010/main" val="277367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FA84E68F-6B17-4E96-B5ED-7B6DD2685487}" type="datetime1">
              <a:rPr lang="nl-NL" smtClean="0"/>
              <a:t>13-6-2019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391747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8776A11-3629-4FA8-8718-6ED8DE9770BA}" type="datetime1">
              <a:rPr lang="nl-NL" smtClean="0"/>
              <a:t>13-6-2019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48879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263D783-CA3F-4E6B-BC04-0A5FDD9F92D2}" type="datetime1">
              <a:rPr lang="nl-NL" smtClean="0"/>
              <a:t>13-6-2019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277301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77"/>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FA84E68F-6B17-4E96-B5ED-7B6DD2685487}"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363084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98382D-EC51-431C-9300-7577B06AF4A2}"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55524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52"/>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26D29A0B-BB5C-407F-A634-3AFA4CE021E1}"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02431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8E4B0EA-3E2A-4720-8C98-9C8E3E8EC9D2}" type="datetime1">
              <a:rPr lang="nl-NL" smtClean="0">
                <a:solidFill>
                  <a:prstClr val="black">
                    <a:tint val="75000"/>
                  </a:prstClr>
                </a:solidFill>
              </a:rPr>
              <a:pPr/>
              <a:t>13-6-2019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75376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7C20AC7-EC92-4E82-BE57-AE7E4CDEAB4A}" type="datetime1">
              <a:rPr lang="nl-NL" smtClean="0">
                <a:solidFill>
                  <a:prstClr val="black">
                    <a:tint val="75000"/>
                  </a:prstClr>
                </a:solidFill>
              </a:rPr>
              <a:pPr/>
              <a:t>13-6-2019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025137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95F399BE-B325-4B52-BD27-3061928D3313}" type="datetime1">
              <a:rPr lang="nl-NL" smtClean="0">
                <a:solidFill>
                  <a:prstClr val="black">
                    <a:tint val="75000"/>
                  </a:prstClr>
                </a:solidFill>
              </a:rPr>
              <a:pPr/>
              <a:t>13-6-2019</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33619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C71979F-AA89-4D8D-8782-72331EFA5220}" type="datetime1">
              <a:rPr lang="nl-NL" smtClean="0">
                <a:solidFill>
                  <a:prstClr val="black">
                    <a:tint val="75000"/>
                  </a:prstClr>
                </a:solidFill>
              </a:rPr>
              <a:pPr/>
              <a:t>13-6-2019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04635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45BDC43F-A457-429C-BBB8-29773FE1F77D}" type="datetime1">
              <a:rPr lang="nl-NL" smtClean="0">
                <a:solidFill>
                  <a:prstClr val="black">
                    <a:tint val="75000"/>
                  </a:prstClr>
                </a:solidFill>
              </a:rPr>
              <a:pPr/>
              <a:t>13-6-2019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94520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98382D-EC51-431C-9300-7577B06AF4A2}" type="datetime1">
              <a:rPr lang="nl-NL" smtClean="0"/>
              <a:t>13-6-2019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172454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063765E4-CAE8-4DE8-B481-9CEDB126574B}" type="datetime1">
              <a:rPr lang="nl-NL" smtClean="0">
                <a:solidFill>
                  <a:prstClr val="black">
                    <a:tint val="75000"/>
                  </a:prstClr>
                </a:solidFill>
              </a:rPr>
              <a:pPr/>
              <a:t>13-6-2019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4673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8776A11-3629-4FA8-8718-6ED8DE9770BA}"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7905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90"/>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90"/>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263D783-CA3F-4E6B-BC04-0A5FDD9F92D2}"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02807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FA84E68F-6B17-4E96-B5ED-7B6DD2685487}"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006173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98382D-EC51-431C-9300-7577B06AF4A2}"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65489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26D29A0B-BB5C-407F-A634-3AFA4CE021E1}"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65696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8E4B0EA-3E2A-4720-8C98-9C8E3E8EC9D2}" type="datetime1">
              <a:rPr lang="nl-NL" smtClean="0">
                <a:solidFill>
                  <a:prstClr val="black">
                    <a:tint val="75000"/>
                  </a:prstClr>
                </a:solidFill>
              </a:rPr>
              <a:pPr/>
              <a:t>13-6-2019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87331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7C20AC7-EC92-4E82-BE57-AE7E4CDEAB4A}" type="datetime1">
              <a:rPr lang="nl-NL" smtClean="0">
                <a:solidFill>
                  <a:prstClr val="black">
                    <a:tint val="75000"/>
                  </a:prstClr>
                </a:solidFill>
              </a:rPr>
              <a:pPr/>
              <a:t>13-6-2019</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78203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95F399BE-B325-4B52-BD27-3061928D3313}" type="datetime1">
              <a:rPr lang="nl-NL" smtClean="0">
                <a:solidFill>
                  <a:prstClr val="black">
                    <a:tint val="75000"/>
                  </a:prstClr>
                </a:solidFill>
              </a:rPr>
              <a:pPr/>
              <a:t>13-6-2019</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56603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C71979F-AA89-4D8D-8782-72331EFA5220}" type="datetime1">
              <a:rPr lang="nl-NL" smtClean="0">
                <a:solidFill>
                  <a:prstClr val="black">
                    <a:tint val="75000"/>
                  </a:prstClr>
                </a:solidFill>
              </a:rPr>
              <a:pPr/>
              <a:t>13-6-2019</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5967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26D29A0B-BB5C-407F-A634-3AFA4CE021E1}" type="datetime1">
              <a:rPr lang="nl-NL" smtClean="0"/>
              <a:t>13-6-2019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3296425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45BDC43F-A457-429C-BBB8-29773FE1F77D}" type="datetime1">
              <a:rPr lang="nl-NL" smtClean="0">
                <a:solidFill>
                  <a:prstClr val="black">
                    <a:tint val="75000"/>
                  </a:prstClr>
                </a:solidFill>
              </a:rPr>
              <a:pPr/>
              <a:t>13-6-2019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868351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063765E4-CAE8-4DE8-B481-9CEDB126574B}" type="datetime1">
              <a:rPr lang="nl-NL" smtClean="0">
                <a:solidFill>
                  <a:prstClr val="black">
                    <a:tint val="75000"/>
                  </a:prstClr>
                </a:solidFill>
              </a:rPr>
              <a:pPr/>
              <a:t>13-6-2019</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44354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8776A11-3629-4FA8-8718-6ED8DE9770BA}"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59289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263D783-CA3F-4E6B-BC04-0A5FDD9F92D2}"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797201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8E4B0EA-3E2A-4720-8C98-9C8E3E8EC9D2}" type="datetime1">
              <a:rPr lang="nl-NL" smtClean="0"/>
              <a:t>13-6-2019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159159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7C20AC7-EC92-4E82-BE57-AE7E4CDEAB4A}" type="datetime1">
              <a:rPr lang="nl-NL" smtClean="0"/>
              <a:t>13-6-2019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275868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95F399BE-B325-4B52-BD27-3061928D3313}" type="datetime1">
              <a:rPr lang="nl-NL" smtClean="0"/>
              <a:t>13-6-2019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882408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C71979F-AA89-4D8D-8782-72331EFA5220}" type="datetime1">
              <a:rPr lang="nl-NL" smtClean="0"/>
              <a:t>13-6-2019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304329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45BDC43F-A457-429C-BBB8-29773FE1F77D}" type="datetime1">
              <a:rPr lang="nl-NL" smtClean="0"/>
              <a:t>13-6-2019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2710903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063765E4-CAE8-4DE8-B481-9CEDB126574B}" type="datetime1">
              <a:rPr lang="nl-NL" smtClean="0"/>
              <a:t>13-6-2019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B2B2A67-F335-1647-B264-F072CCD520C0}" type="slidenum">
              <a:rPr lang="nl-NL" smtClean="0"/>
              <a:t>‹nr.›</a:t>
            </a:fld>
            <a:endParaRPr lang="nl-NL"/>
          </a:p>
        </p:txBody>
      </p:sp>
    </p:spTree>
    <p:extLst>
      <p:ext uri="{BB962C8B-B14F-4D97-AF65-F5344CB8AC3E}">
        <p14:creationId xmlns:p14="http://schemas.microsoft.com/office/powerpoint/2010/main" val="126140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1F6E3-4B1A-4C71-83E0-0C53E7B0AE12}" type="datetime1">
              <a:rPr lang="nl-NL" smtClean="0"/>
              <a:t>13-6-2019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B2A67-F335-1647-B264-F072CCD520C0}" type="slidenum">
              <a:rPr lang="nl-NL" smtClean="0"/>
              <a:t>‹nr.›</a:t>
            </a:fld>
            <a:endParaRPr lang="nl-NL"/>
          </a:p>
        </p:txBody>
      </p:sp>
    </p:spTree>
    <p:extLst>
      <p:ext uri="{BB962C8B-B14F-4D97-AF65-F5344CB8AC3E}">
        <p14:creationId xmlns:p14="http://schemas.microsoft.com/office/powerpoint/2010/main" val="3585770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4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1F6E3-4B1A-4C71-83E0-0C53E7B0AE12}"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40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4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231220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1F6E3-4B1A-4C71-83E0-0C53E7B0AE12}" type="datetime1">
              <a:rPr lang="nl-NL" smtClean="0">
                <a:solidFill>
                  <a:prstClr val="black">
                    <a:tint val="75000"/>
                  </a:prstClr>
                </a:solidFill>
              </a:rPr>
              <a:pPr/>
              <a:t>13-6-2019</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B2A67-F335-1647-B264-F072CCD520C0}"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543036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19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1248603"/>
          </a:xfrm>
        </p:spPr>
        <p:txBody>
          <a:bodyPr>
            <a:normAutofit/>
          </a:bodyPr>
          <a:lstStyle/>
          <a:p>
            <a:pPr lvl="0"/>
            <a:r>
              <a:rPr lang="nl-NL" sz="3200" dirty="0"/>
              <a:t>Hoe ziet de Buurtcirkel er in de praktijk uit (2)</a:t>
            </a:r>
            <a:br>
              <a:rPr lang="nl-NL" sz="3200" dirty="0"/>
            </a:br>
            <a:r>
              <a:rPr lang="nl-NL" sz="3200" dirty="0"/>
              <a:t> </a:t>
            </a:r>
          </a:p>
        </p:txBody>
      </p:sp>
      <p:sp>
        <p:nvSpPr>
          <p:cNvPr id="4" name="Tijdelijke aanduiding voor inhoud 3"/>
          <p:cNvSpPr>
            <a:spLocks noGrp="1"/>
          </p:cNvSpPr>
          <p:nvPr>
            <p:ph idx="1"/>
          </p:nvPr>
        </p:nvSpPr>
        <p:spPr>
          <a:xfrm>
            <a:off x="457200" y="1184222"/>
            <a:ext cx="8229600" cy="5372695"/>
          </a:xfrm>
        </p:spPr>
        <p:txBody>
          <a:bodyPr>
            <a:normAutofit/>
          </a:bodyPr>
          <a:lstStyle/>
          <a:p>
            <a:pPr lvl="0"/>
            <a:r>
              <a:rPr lang="nl-NL" dirty="0"/>
              <a:t>Coaching van vrijwilliger, bespreken groepsproces; vrijwilliger is goede buur</a:t>
            </a:r>
          </a:p>
          <a:p>
            <a:pPr lvl="0"/>
            <a:r>
              <a:rPr lang="nl-NL" dirty="0"/>
              <a:t>Vrijwilliger ondersteunt de contacten met de buurt</a:t>
            </a:r>
          </a:p>
          <a:p>
            <a:pPr lvl="0"/>
            <a:r>
              <a:rPr lang="nl-NL" dirty="0"/>
              <a:t>Coach observeert, onderzoekt, bespreekt de vaardigheden van de deelnemers </a:t>
            </a:r>
          </a:p>
          <a:p>
            <a:pPr lvl="0"/>
            <a:r>
              <a:rPr lang="nl-NL" dirty="0"/>
              <a:t>Stimuleren van sociale contacten, op zoek naar passende bezigheden, sociale rollen</a:t>
            </a:r>
          </a:p>
          <a:p>
            <a:pPr lvl="0"/>
            <a:endParaRPr lang="nl-NL" dirty="0"/>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328036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1248603"/>
          </a:xfrm>
        </p:spPr>
        <p:txBody>
          <a:bodyPr>
            <a:normAutofit/>
          </a:bodyPr>
          <a:lstStyle/>
          <a:p>
            <a:pPr lvl="0"/>
            <a:r>
              <a:rPr lang="nl-NL" sz="3200" dirty="0"/>
              <a:t>Hoe ziet de Buurtcirkel er in de praktijk uit (3)</a:t>
            </a:r>
            <a:br>
              <a:rPr lang="nl-NL" sz="3200" dirty="0"/>
            </a:br>
            <a:r>
              <a:rPr lang="nl-NL" sz="3200" dirty="0"/>
              <a:t> </a:t>
            </a:r>
          </a:p>
        </p:txBody>
      </p:sp>
      <p:sp>
        <p:nvSpPr>
          <p:cNvPr id="4" name="Tijdelijke aanduiding voor inhoud 3"/>
          <p:cNvSpPr>
            <a:spLocks noGrp="1"/>
          </p:cNvSpPr>
          <p:nvPr>
            <p:ph idx="1"/>
          </p:nvPr>
        </p:nvSpPr>
        <p:spPr>
          <a:xfrm>
            <a:off x="457200" y="1184222"/>
            <a:ext cx="8229600" cy="5372695"/>
          </a:xfrm>
        </p:spPr>
        <p:txBody>
          <a:bodyPr>
            <a:normAutofit/>
          </a:bodyPr>
          <a:lstStyle/>
          <a:p>
            <a:pPr lvl="0"/>
            <a:r>
              <a:rPr lang="nl-NL" dirty="0"/>
              <a:t>Observeren waar mensen raakvlakken hebben</a:t>
            </a:r>
          </a:p>
          <a:p>
            <a:r>
              <a:rPr lang="nl-NL" dirty="0"/>
              <a:t>Coach blijft op de achtergrond en leert vrijwilliger dit te zien en te verbinden</a:t>
            </a:r>
          </a:p>
          <a:p>
            <a:r>
              <a:rPr lang="nl-NL" dirty="0"/>
              <a:t>Coach stimuleert regie over eigen leven en geeft ruimte voor regie, Hoe?</a:t>
            </a:r>
          </a:p>
          <a:p>
            <a:r>
              <a:rPr lang="nl-NL" dirty="0"/>
              <a:t>Coach niet altijd aanwezig om de groep te laten groeien</a:t>
            </a:r>
          </a:p>
          <a:p>
            <a:pPr marL="0" indent="0">
              <a:buNone/>
            </a:pPr>
            <a:endParaRPr lang="nl-NL" dirty="0"/>
          </a:p>
          <a:p>
            <a:pPr lvl="0"/>
            <a:endParaRPr lang="nl-NL" dirty="0"/>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23702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1248603"/>
          </a:xfrm>
        </p:spPr>
        <p:txBody>
          <a:bodyPr>
            <a:normAutofit/>
          </a:bodyPr>
          <a:lstStyle/>
          <a:p>
            <a:pPr lvl="0"/>
            <a:r>
              <a:rPr lang="nl-NL" sz="3200" dirty="0"/>
              <a:t>Hoe ziet de Buurtcirkel er in de praktijk uit (4)</a:t>
            </a:r>
            <a:br>
              <a:rPr lang="nl-NL" sz="3200" dirty="0"/>
            </a:br>
            <a:r>
              <a:rPr lang="nl-NL" sz="3200" dirty="0"/>
              <a:t> </a:t>
            </a:r>
          </a:p>
        </p:txBody>
      </p:sp>
      <p:sp>
        <p:nvSpPr>
          <p:cNvPr id="4" name="Tijdelijke aanduiding voor inhoud 3"/>
          <p:cNvSpPr>
            <a:spLocks noGrp="1"/>
          </p:cNvSpPr>
          <p:nvPr>
            <p:ph idx="1"/>
          </p:nvPr>
        </p:nvSpPr>
        <p:spPr>
          <a:xfrm>
            <a:off x="457200" y="1443474"/>
            <a:ext cx="8229600" cy="5113443"/>
          </a:xfrm>
        </p:spPr>
        <p:txBody>
          <a:bodyPr>
            <a:normAutofit/>
          </a:bodyPr>
          <a:lstStyle/>
          <a:p>
            <a:r>
              <a:rPr lang="nl-NL" dirty="0" err="1"/>
              <a:t>Kwartiermaken</a:t>
            </a:r>
            <a:r>
              <a:rPr lang="nl-NL" dirty="0"/>
              <a:t> </a:t>
            </a:r>
          </a:p>
          <a:p>
            <a:r>
              <a:rPr lang="nl-NL" dirty="0"/>
              <a:t>Eigenaarschap </a:t>
            </a:r>
          </a:p>
          <a:p>
            <a:r>
              <a:rPr lang="nl-NL" i="1" dirty="0"/>
              <a:t>Deelnemers als mens aanspreken. Oprecht benoemen dat je blij bent dat ze er zijn. Vragen hoe het met ze gaat, interesse. Ik luister, kijk en verbind. Ik draag geen oplossingen aan, ik laat mensen zelf nadenken</a:t>
            </a:r>
          </a:p>
          <a:p>
            <a:pPr lvl="0"/>
            <a:endParaRPr lang="nl-NL" dirty="0"/>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208101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2"/>
            <a:ext cx="8229600" cy="779490"/>
          </a:xfrm>
        </p:spPr>
        <p:txBody>
          <a:bodyPr>
            <a:normAutofit fontScale="90000"/>
          </a:bodyPr>
          <a:lstStyle/>
          <a:p>
            <a:pPr lvl="0"/>
            <a:r>
              <a:rPr lang="nl-NL" sz="3200" dirty="0"/>
              <a:t>Start Buurtcirkel (1)</a:t>
            </a:r>
            <a:br>
              <a:rPr lang="nl-NL" sz="3200" dirty="0"/>
            </a:br>
            <a:r>
              <a:rPr lang="nl-NL" sz="3200" dirty="0"/>
              <a:t> </a:t>
            </a:r>
          </a:p>
        </p:txBody>
      </p:sp>
      <p:sp>
        <p:nvSpPr>
          <p:cNvPr id="4" name="Tijdelijke aanduiding voor inhoud 3"/>
          <p:cNvSpPr>
            <a:spLocks noGrp="1"/>
          </p:cNvSpPr>
          <p:nvPr>
            <p:ph idx="1"/>
          </p:nvPr>
        </p:nvSpPr>
        <p:spPr>
          <a:xfrm>
            <a:off x="457200" y="809470"/>
            <a:ext cx="8229600" cy="5747448"/>
          </a:xfrm>
        </p:spPr>
        <p:txBody>
          <a:bodyPr>
            <a:normAutofit/>
          </a:bodyPr>
          <a:lstStyle/>
          <a:p>
            <a:pPr lvl="0"/>
            <a:r>
              <a:rPr lang="nl-NL" dirty="0"/>
              <a:t>Nog geen deelnemers: in gesprek met wijkteam/vraagwijzer etc. over buurtcirkel, wat het is, wat het doet.  </a:t>
            </a:r>
          </a:p>
          <a:p>
            <a:pPr lvl="0"/>
            <a:r>
              <a:rPr lang="nl-NL" dirty="0"/>
              <a:t>Informatie ophalen bij bestaande buurtcirkel over hun start </a:t>
            </a:r>
          </a:p>
          <a:p>
            <a:pPr lvl="0"/>
            <a:r>
              <a:rPr lang="nl-NL" dirty="0"/>
              <a:t>Kwartier maken</a:t>
            </a:r>
          </a:p>
          <a:p>
            <a:pPr lvl="0"/>
            <a:r>
              <a:rPr lang="nl-NL" dirty="0"/>
              <a:t>Een vrijwilliger/ goede buur. Advertentie in de krant, vrijwilligersbank, ophangen bij de supermarkt. </a:t>
            </a:r>
          </a:p>
          <a:p>
            <a:pPr lvl="0"/>
            <a:r>
              <a:rPr lang="nl-NL" dirty="0"/>
              <a:t> </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296957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689549"/>
          </a:xfrm>
        </p:spPr>
        <p:txBody>
          <a:bodyPr>
            <a:normAutofit fontScale="90000"/>
          </a:bodyPr>
          <a:lstStyle/>
          <a:p>
            <a:pPr lvl="0"/>
            <a:r>
              <a:rPr lang="nl-NL" sz="3200" dirty="0"/>
              <a:t>Start Buurtcirkel (2)</a:t>
            </a:r>
            <a:br>
              <a:rPr lang="nl-NL" sz="3200" dirty="0"/>
            </a:br>
            <a:r>
              <a:rPr lang="nl-NL" sz="3200" dirty="0"/>
              <a:t> </a:t>
            </a:r>
          </a:p>
        </p:txBody>
      </p:sp>
      <p:sp>
        <p:nvSpPr>
          <p:cNvPr id="4" name="Tijdelijke aanduiding voor inhoud 3"/>
          <p:cNvSpPr>
            <a:spLocks noGrp="1"/>
          </p:cNvSpPr>
          <p:nvPr>
            <p:ph idx="1"/>
          </p:nvPr>
        </p:nvSpPr>
        <p:spPr>
          <a:xfrm>
            <a:off x="457200" y="884420"/>
            <a:ext cx="8229600" cy="5672497"/>
          </a:xfrm>
        </p:spPr>
        <p:txBody>
          <a:bodyPr>
            <a:normAutofit/>
          </a:bodyPr>
          <a:lstStyle/>
          <a:p>
            <a:pPr lvl="0"/>
            <a:r>
              <a:rPr lang="nl-NL" dirty="0"/>
              <a:t>Bij geïnteresseerde deelnemers: kennismakingsbijeenkomsten; Laagdrempelig, een fijne sfeer neerzetten. Elkaar leren kennen. Tijd nemen,  met (</a:t>
            </a:r>
            <a:r>
              <a:rPr lang="nl-NL" dirty="0" err="1"/>
              <a:t>kennismakings</a:t>
            </a:r>
            <a:r>
              <a:rPr lang="nl-NL" dirty="0"/>
              <a:t>) spellen. </a:t>
            </a:r>
          </a:p>
          <a:p>
            <a:r>
              <a:rPr lang="nl-NL" dirty="0"/>
              <a:t>De coach is oprecht blij dat ze komen op de bijeenkomsten; deelnemers worden gevraagd mee te zoeken naar een prettige locatie om af te spreken. Liefst niet in een hulpverleners-      				setting.  </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406058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689549"/>
          </a:xfrm>
        </p:spPr>
        <p:txBody>
          <a:bodyPr>
            <a:normAutofit fontScale="90000"/>
          </a:bodyPr>
          <a:lstStyle/>
          <a:p>
            <a:pPr lvl="0"/>
            <a:br>
              <a:rPr lang="nl-NL" sz="3200" dirty="0"/>
            </a:br>
            <a:r>
              <a:rPr lang="nl-NL" sz="3200" dirty="0"/>
              <a:t> </a:t>
            </a:r>
          </a:p>
        </p:txBody>
      </p:sp>
      <p:sp>
        <p:nvSpPr>
          <p:cNvPr id="4" name="Tijdelijke aanduiding voor inhoud 3"/>
          <p:cNvSpPr>
            <a:spLocks noGrp="1"/>
          </p:cNvSpPr>
          <p:nvPr>
            <p:ph idx="1"/>
          </p:nvPr>
        </p:nvSpPr>
        <p:spPr>
          <a:xfrm>
            <a:off x="457200" y="884420"/>
            <a:ext cx="8229600" cy="5672497"/>
          </a:xfrm>
        </p:spPr>
        <p:txBody>
          <a:bodyPr>
            <a:normAutofit/>
          </a:bodyPr>
          <a:lstStyle/>
          <a:p>
            <a:pPr lvl="0"/>
            <a:r>
              <a:rPr lang="nl-NL" dirty="0"/>
              <a:t>Ton </a:t>
            </a:r>
            <a:r>
              <a:rPr lang="nl-NL" dirty="0" err="1"/>
              <a:t>Haddeman</a:t>
            </a:r>
            <a:r>
              <a:rPr lang="nl-NL" dirty="0"/>
              <a:t> deelt zijn ervaringen</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2932297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689549"/>
          </a:xfrm>
        </p:spPr>
        <p:txBody>
          <a:bodyPr>
            <a:normAutofit fontScale="90000"/>
          </a:bodyPr>
          <a:lstStyle/>
          <a:p>
            <a:pPr lvl="0"/>
            <a:br>
              <a:rPr lang="nl-NL" sz="3200" dirty="0"/>
            </a:br>
            <a:r>
              <a:rPr lang="nl-NL" sz="3200" dirty="0"/>
              <a:t> </a:t>
            </a:r>
          </a:p>
        </p:txBody>
      </p:sp>
      <p:sp>
        <p:nvSpPr>
          <p:cNvPr id="4" name="Tijdelijke aanduiding voor inhoud 3"/>
          <p:cNvSpPr>
            <a:spLocks noGrp="1"/>
          </p:cNvSpPr>
          <p:nvPr>
            <p:ph idx="1"/>
          </p:nvPr>
        </p:nvSpPr>
        <p:spPr>
          <a:xfrm>
            <a:off x="457200" y="884420"/>
            <a:ext cx="8229600" cy="5672497"/>
          </a:xfrm>
        </p:spPr>
        <p:txBody>
          <a:bodyPr>
            <a:normAutofit/>
          </a:bodyPr>
          <a:lstStyle/>
          <a:p>
            <a:pPr lvl="0"/>
            <a:r>
              <a:rPr lang="nl-NL" dirty="0"/>
              <a:t>Wat moet je doen om met je organisatie Buurtcirkel te starten? </a:t>
            </a:r>
          </a:p>
          <a:p>
            <a:pPr lvl="0"/>
            <a:r>
              <a:rPr lang="nl-NL" dirty="0"/>
              <a:t>Welke andere organisaties  heb je daarbij nodig?</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254712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7999"/>
          </a:xfrm>
          <a:prstGeom prst="rect">
            <a:avLst/>
          </a:prstGeom>
          <a:noFill/>
          <a:ln>
            <a:noFill/>
          </a:ln>
        </p:spPr>
      </p:pic>
      <p:sp>
        <p:nvSpPr>
          <p:cNvPr id="3" name="Tijdelijke aanduiding voor inhoud 2"/>
          <p:cNvSpPr txBox="1">
            <a:spLocks/>
          </p:cNvSpPr>
          <p:nvPr/>
        </p:nvSpPr>
        <p:spPr>
          <a:xfrm>
            <a:off x="5138057" y="-43542"/>
            <a:ext cx="4005943" cy="6901542"/>
          </a:xfrm>
          <a:prstGeom prst="rect">
            <a:avLst/>
          </a:prstGeom>
          <a:solidFill>
            <a:srgbClr val="38344D"/>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nl-NL" sz="2700" b="0" i="0" u="none" strike="noStrike" kern="1200" cap="none" spc="0" normalizeH="0" baseline="0" noProof="0" dirty="0">
                <a:ln>
                  <a:noFill/>
                </a:ln>
                <a:solidFill>
                  <a:prstClr val="white"/>
                </a:solidFill>
                <a:effectLst/>
                <a:uLnTx/>
                <a:uFillTx/>
                <a:latin typeface="Gotham Medium" charset="0"/>
                <a:ea typeface="Gotham Medium" charset="0"/>
                <a:cs typeface="Gotham Medium" charset="0"/>
              </a:rPr>
              <a:t>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nl-NL" sz="2700" b="0" i="0" u="none" strike="noStrike" kern="1200" cap="none" spc="0" normalizeH="0" baseline="0" noProof="0" dirty="0">
                <a:ln>
                  <a:noFill/>
                </a:ln>
                <a:solidFill>
                  <a:prstClr val="white"/>
                </a:solidFill>
                <a:effectLst/>
                <a:uLnTx/>
                <a:uFillTx/>
                <a:latin typeface="Gotham Medium" charset="0"/>
                <a:ea typeface="Gotham Medium" charset="0"/>
                <a:cs typeface="Gotham Medium" charset="0"/>
              </a:rPr>
              <a:t>Pameijer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nl-NL" b="0" i="0" u="none" strike="noStrike" kern="1200" cap="none" spc="0" normalizeH="0" baseline="0" noProof="0" dirty="0">
                <a:ln>
                  <a:noFill/>
                </a:ln>
                <a:solidFill>
                  <a:prstClr val="white"/>
                </a:solidFill>
                <a:effectLst/>
                <a:uLnTx/>
                <a:uFillTx/>
                <a:latin typeface="Gotham Medium" charset="0"/>
                <a:ea typeface="Gotham Medium" charset="0"/>
                <a:cs typeface="Gotham Medium" charset="0"/>
              </a:rPr>
              <a:t>Al sinds 1926 voor iedereen voor wie meedoen in de samenleving niet vanzelfsprekend is</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nl-NL" sz="1800" b="1" i="0" u="none" strike="noStrike" kern="1200" cap="none" spc="0" normalizeH="0" baseline="0" noProof="0" dirty="0">
              <a:ln>
                <a:noFill/>
              </a:ln>
              <a:solidFill>
                <a:srgbClr val="38344D"/>
              </a:solidFill>
              <a:effectLst/>
              <a:uLnTx/>
              <a:uFillTx/>
              <a:latin typeface="Gotham Medium" charset="0"/>
              <a:ea typeface="Gotham Medium" charset="0"/>
              <a:cs typeface="Gotham Medium" charset="0"/>
            </a:endParaRPr>
          </a:p>
        </p:txBody>
      </p:sp>
      <p:sp>
        <p:nvSpPr>
          <p:cNvPr id="4" name="Tijdelijke aanduiding voor inhoud 2"/>
          <p:cNvSpPr txBox="1">
            <a:spLocks/>
          </p:cNvSpPr>
          <p:nvPr/>
        </p:nvSpPr>
        <p:spPr>
          <a:xfrm>
            <a:off x="5138057" y="2939142"/>
            <a:ext cx="3913623" cy="315118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0"/>
              </a:spcAft>
              <a:buClrTx/>
              <a:buSzTx/>
              <a:buFont typeface="Wingdings" charset="2"/>
              <a:buChar char="ü"/>
              <a:tabLst/>
              <a:defRPr/>
            </a:pPr>
            <a:r>
              <a:rPr lang="nl-NL" dirty="0">
                <a:solidFill>
                  <a:prstClr val="white"/>
                </a:solidFill>
                <a:latin typeface="Gotham Light" charset="0"/>
                <a:ea typeface="Gotham Light" charset="0"/>
                <a:cs typeface="Gotham Light" charset="0"/>
              </a:rPr>
              <a:t>6</a:t>
            </a: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.800 klanten</a:t>
            </a:r>
          </a:p>
          <a:p>
            <a:pPr marL="257175" marR="0" lvl="0" indent="-257175"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2.200 medewerkers</a:t>
            </a:r>
          </a:p>
          <a:p>
            <a:pPr marL="257175" marR="0" lvl="0" indent="-257175"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Ruim 750 vrijwilligers</a:t>
            </a:r>
          </a:p>
          <a:p>
            <a:pPr marL="257175" marR="0" lvl="0" indent="-257175"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700 bedrijven en samenwerkingspartners</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15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Buurtcirkel\communicatie\BUUR-logo-CMYK-300dpi-drukwerk.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834" y="3459629"/>
            <a:ext cx="1784712" cy="1635521"/>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p:nvSpPr>
        <p:spPr>
          <a:xfrm>
            <a:off x="564192" y="1388066"/>
            <a:ext cx="5546246" cy="523220"/>
          </a:xfrm>
          <a:prstGeom prst="rect">
            <a:avLst/>
          </a:prstGeom>
        </p:spPr>
        <p:txBody>
          <a:bodyPr wrap="square">
            <a:spAutoFit/>
          </a:bodyPr>
          <a:lstStyle/>
          <a:p>
            <a:endParaRPr lang="nl-NL" sz="2800" dirty="0">
              <a:solidFill>
                <a:prstClr val="black"/>
              </a:solidFill>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8208"/>
          <a:stretch/>
        </p:blipFill>
        <p:spPr bwMode="auto">
          <a:xfrm>
            <a:off x="233449" y="110166"/>
            <a:ext cx="8601560" cy="209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552" y="2911563"/>
            <a:ext cx="3356151" cy="3480776"/>
          </a:xfrm>
          <a:prstGeom prst="rect">
            <a:avLst/>
          </a:prstGeom>
        </p:spPr>
      </p:pic>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06" y="2888742"/>
            <a:ext cx="3244355" cy="3499803"/>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8483" y="4182136"/>
            <a:ext cx="745999" cy="913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5011" y="4016453"/>
            <a:ext cx="1047231" cy="128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057085" y="6392339"/>
            <a:ext cx="1828799" cy="369332"/>
          </a:xfrm>
          <a:prstGeom prst="rect">
            <a:avLst/>
          </a:prstGeom>
          <a:noFill/>
        </p:spPr>
        <p:txBody>
          <a:bodyPr wrap="square" rtlCol="0">
            <a:spAutoFit/>
          </a:bodyPr>
          <a:lstStyle/>
          <a:p>
            <a:pPr algn="ctr"/>
            <a:r>
              <a:rPr lang="nl-NL" dirty="0">
                <a:solidFill>
                  <a:prstClr val="black"/>
                </a:solidFill>
              </a:rPr>
              <a:t>Disbalans</a:t>
            </a:r>
          </a:p>
        </p:txBody>
      </p:sp>
      <p:sp>
        <p:nvSpPr>
          <p:cNvPr id="12" name="Tekstvak 11"/>
          <p:cNvSpPr txBox="1"/>
          <p:nvPr/>
        </p:nvSpPr>
        <p:spPr>
          <a:xfrm>
            <a:off x="4534229" y="6392339"/>
            <a:ext cx="1828799" cy="369332"/>
          </a:xfrm>
          <a:prstGeom prst="rect">
            <a:avLst/>
          </a:prstGeom>
          <a:noFill/>
        </p:spPr>
        <p:txBody>
          <a:bodyPr wrap="square" rtlCol="0">
            <a:spAutoFit/>
          </a:bodyPr>
          <a:lstStyle/>
          <a:p>
            <a:pPr algn="ctr"/>
            <a:r>
              <a:rPr lang="nl-NL" dirty="0">
                <a:solidFill>
                  <a:prstClr val="black"/>
                </a:solidFill>
              </a:rPr>
              <a:t>Balans</a:t>
            </a:r>
          </a:p>
        </p:txBody>
      </p:sp>
      <p:sp>
        <p:nvSpPr>
          <p:cNvPr id="6" name="Tekstvak 5"/>
          <p:cNvSpPr txBox="1"/>
          <p:nvPr/>
        </p:nvSpPr>
        <p:spPr>
          <a:xfrm>
            <a:off x="7111500" y="2137828"/>
            <a:ext cx="1949380" cy="584775"/>
          </a:xfrm>
          <a:prstGeom prst="rect">
            <a:avLst/>
          </a:prstGeom>
          <a:noFill/>
        </p:spPr>
        <p:txBody>
          <a:bodyPr wrap="square" rtlCol="0">
            <a:spAutoFit/>
          </a:bodyPr>
          <a:lstStyle/>
          <a:p>
            <a:pPr algn="ctr"/>
            <a:r>
              <a:rPr lang="nl-NL" sz="1600" dirty="0">
                <a:solidFill>
                  <a:prstClr val="black"/>
                </a:solidFill>
              </a:rPr>
              <a:t>Werkelijk onderdeel van de maatschappij.</a:t>
            </a:r>
          </a:p>
        </p:txBody>
      </p:sp>
      <p:sp>
        <p:nvSpPr>
          <p:cNvPr id="14" name="Tekstvak 13"/>
          <p:cNvSpPr txBox="1"/>
          <p:nvPr/>
        </p:nvSpPr>
        <p:spPr>
          <a:xfrm>
            <a:off x="4451420" y="2130575"/>
            <a:ext cx="2675283" cy="584775"/>
          </a:xfrm>
          <a:prstGeom prst="rect">
            <a:avLst/>
          </a:prstGeom>
          <a:noFill/>
        </p:spPr>
        <p:txBody>
          <a:bodyPr wrap="square" rtlCol="0">
            <a:spAutoFit/>
          </a:bodyPr>
          <a:lstStyle/>
          <a:p>
            <a:pPr algn="ctr"/>
            <a:r>
              <a:rPr lang="nl-NL" sz="1600" dirty="0">
                <a:solidFill>
                  <a:prstClr val="black"/>
                </a:solidFill>
              </a:rPr>
              <a:t>Fysiek in de maatschappij, zonder echt onderdeel te zijn.</a:t>
            </a:r>
          </a:p>
        </p:txBody>
      </p:sp>
      <p:sp>
        <p:nvSpPr>
          <p:cNvPr id="15" name="Tekstvak 14"/>
          <p:cNvSpPr txBox="1"/>
          <p:nvPr/>
        </p:nvSpPr>
        <p:spPr>
          <a:xfrm>
            <a:off x="2160396" y="2137828"/>
            <a:ext cx="2373834" cy="584775"/>
          </a:xfrm>
          <a:prstGeom prst="rect">
            <a:avLst/>
          </a:prstGeom>
          <a:noFill/>
        </p:spPr>
        <p:txBody>
          <a:bodyPr wrap="square" rtlCol="0">
            <a:spAutoFit/>
          </a:bodyPr>
          <a:lstStyle/>
          <a:p>
            <a:pPr algn="ctr"/>
            <a:r>
              <a:rPr lang="nl-NL" sz="1600" dirty="0">
                <a:solidFill>
                  <a:prstClr val="black"/>
                </a:solidFill>
              </a:rPr>
              <a:t>Wonen, leren en werken buiten de maatschappij.</a:t>
            </a:r>
          </a:p>
        </p:txBody>
      </p:sp>
      <p:sp>
        <p:nvSpPr>
          <p:cNvPr id="16" name="Tekstvak 15"/>
          <p:cNvSpPr txBox="1"/>
          <p:nvPr/>
        </p:nvSpPr>
        <p:spPr>
          <a:xfrm>
            <a:off x="82394" y="2130576"/>
            <a:ext cx="2078001" cy="584775"/>
          </a:xfrm>
          <a:prstGeom prst="rect">
            <a:avLst/>
          </a:prstGeom>
          <a:noFill/>
        </p:spPr>
        <p:txBody>
          <a:bodyPr wrap="square" rtlCol="0">
            <a:spAutoFit/>
          </a:bodyPr>
          <a:lstStyle/>
          <a:p>
            <a:pPr algn="ctr"/>
            <a:r>
              <a:rPr lang="nl-NL" sz="1600" dirty="0">
                <a:solidFill>
                  <a:prstClr val="black"/>
                </a:solidFill>
              </a:rPr>
              <a:t>Meedoen maar alleen als je je aanpast.</a:t>
            </a:r>
          </a:p>
        </p:txBody>
      </p:sp>
    </p:spTree>
    <p:extLst>
      <p:ext uri="{BB962C8B-B14F-4D97-AF65-F5344CB8AC3E}">
        <p14:creationId xmlns:p14="http://schemas.microsoft.com/office/powerpoint/2010/main" val="130975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PAM-pecha-kucha-Buurtcirkel-s1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Afgeronde rechthoek 3"/>
          <p:cNvSpPr/>
          <p:nvPr/>
        </p:nvSpPr>
        <p:spPr>
          <a:xfrm>
            <a:off x="640080" y="348916"/>
            <a:ext cx="7863840" cy="838200"/>
          </a:xfrm>
          <a:prstGeom prst="roundRect">
            <a:avLst/>
          </a:prstGeom>
          <a:solidFill>
            <a:srgbClr val="FF0099"/>
          </a:solidFill>
          <a:ln>
            <a:solidFill>
              <a:srgbClr val="FF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4400" dirty="0">
                <a:latin typeface="+mj-lt"/>
              </a:rPr>
              <a:t>Buurtcirkel </a:t>
            </a:r>
          </a:p>
        </p:txBody>
      </p:sp>
    </p:spTree>
    <p:extLst>
      <p:ext uri="{BB962C8B-B14F-4D97-AF65-F5344CB8AC3E}">
        <p14:creationId xmlns:p14="http://schemas.microsoft.com/office/powerpoint/2010/main" val="376975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p:cNvSpPr txBox="1">
            <a:spLocks/>
          </p:cNvSpPr>
          <p:nvPr/>
        </p:nvSpPr>
        <p:spPr>
          <a:xfrm>
            <a:off x="-1" y="-61546"/>
            <a:ext cx="4413739" cy="6919545"/>
          </a:xfrm>
          <a:prstGeom prst="rect">
            <a:avLst/>
          </a:prstGeom>
          <a:solidFill>
            <a:srgbClr val="38344D"/>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nl-NL" sz="2100" b="0" i="0" u="none" strike="noStrike" kern="1200" cap="none" spc="0" normalizeH="0" baseline="0" noProof="0" dirty="0">
              <a:ln>
                <a:noFill/>
              </a:ln>
              <a:solidFill>
                <a:prstClr val="white"/>
              </a:solidFill>
              <a:effectLst/>
              <a:uLnTx/>
              <a:uFillTx/>
              <a:latin typeface="Gotham Medium" charset="0"/>
              <a:ea typeface="Gotham Medium" charset="0"/>
              <a:cs typeface="Gotham Medium"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nl-NL" sz="2700"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    </a:t>
            </a:r>
            <a:r>
              <a:rPr kumimoji="0" lang="nl-NL" sz="2700" b="0" i="0" u="none" strike="noStrike" kern="1200" cap="none" spc="0" normalizeH="0" baseline="0" noProof="0" dirty="0">
                <a:ln>
                  <a:noFill/>
                </a:ln>
                <a:solidFill>
                  <a:prstClr val="white"/>
                </a:solidFill>
                <a:effectLst/>
                <a:uLnTx/>
                <a:uFillTx/>
                <a:latin typeface="Gotham Medium"/>
                <a:ea typeface="Gotham Light" charset="0"/>
                <a:cs typeface="Gotham Light" charset="0"/>
              </a:rPr>
              <a:t>Buurtcirkel</a:t>
            </a:r>
            <a:r>
              <a:rPr kumimoji="0" lang="nl-NL" sz="2700"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nl-NL" sz="2100" b="0" i="0" u="none" strike="noStrike" kern="1200" cap="none" spc="0" normalizeH="0" baseline="0" noProof="0" dirty="0">
              <a:ln>
                <a:noFill/>
              </a:ln>
              <a:solidFill>
                <a:prstClr val="white"/>
              </a:solidFill>
              <a:effectLst/>
              <a:uLnTx/>
              <a:uFillTx/>
              <a:latin typeface="Gotham Medium" charset="0"/>
              <a:ea typeface="Gotham Medium" charset="0"/>
              <a:cs typeface="Gotham Medium" charset="0"/>
            </a:endParaRP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Gebaseerd op </a:t>
            </a:r>
            <a:r>
              <a:rPr kumimoji="0" lang="nl-NL" b="0" i="0" u="none" strike="noStrike" kern="1200" cap="none" spc="0" normalizeH="0" baseline="0" noProof="0" dirty="0" err="1">
                <a:ln>
                  <a:noFill/>
                </a:ln>
                <a:solidFill>
                  <a:prstClr val="white"/>
                </a:solidFill>
                <a:effectLst/>
                <a:uLnTx/>
                <a:uFillTx/>
                <a:latin typeface="Gotham Light" charset="0"/>
                <a:ea typeface="Gotham Light" charset="0"/>
                <a:cs typeface="Gotham Light" charset="0"/>
              </a:rPr>
              <a:t>KeyRing</a:t>
            </a: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 New York/Londen (va 1990)</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9-12 deelnemers</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Vrijwilliger als stimulator en verbinder</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Buurtcirkel coach als vangnet en ondersteuner vrijwilliger</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Ontmoetingen met anderen, opbouwen netwerk</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Herkennen van eigen talenten en vaardigheden</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Eigen keuzes maken</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nl-NL" sz="1800" b="0" i="0" u="none" strike="noStrike" kern="1200" cap="none" spc="0" normalizeH="0" baseline="0" noProof="0" dirty="0">
              <a:ln>
                <a:noFill/>
              </a:ln>
              <a:solidFill>
                <a:prstClr val="white"/>
              </a:solidFill>
              <a:effectLst/>
              <a:uLnTx/>
              <a:uFillTx/>
              <a:latin typeface="Gotham Light" charset="0"/>
              <a:ea typeface="Gotham Light" charset="0"/>
              <a:cs typeface="Gotham Light"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nl-NL" sz="1800" b="1" i="0" u="none" strike="noStrike" kern="1200" cap="none" spc="0" normalizeH="0" baseline="0" noProof="0" dirty="0">
              <a:ln>
                <a:noFill/>
              </a:ln>
              <a:solidFill>
                <a:srgbClr val="38344D"/>
              </a:solidFill>
              <a:effectLst/>
              <a:uLnTx/>
              <a:uFillTx/>
              <a:latin typeface="Gotham Medium" charset="0"/>
              <a:ea typeface="Gotham Medium" charset="0"/>
              <a:cs typeface="Gotham Medium" charset="0"/>
            </a:endParaRPr>
          </a:p>
        </p:txBody>
      </p:sp>
      <p:pic>
        <p:nvPicPr>
          <p:cNvPr id="4" name="Picture 4">
            <a:extLst>
              <a:ext uri="{FF2B5EF4-FFF2-40B4-BE49-F238E27FC236}">
                <a16:creationId xmlns:a16="http://schemas.microsoft.com/office/drawing/2014/main" id="{C01DC9BA-8B46-4D64-BE65-A7744C96D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456" y="5618284"/>
            <a:ext cx="1190748" cy="108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01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p:cNvSpPr txBox="1">
            <a:spLocks/>
          </p:cNvSpPr>
          <p:nvPr/>
        </p:nvSpPr>
        <p:spPr>
          <a:xfrm>
            <a:off x="4572000" y="0"/>
            <a:ext cx="4572000" cy="6857999"/>
          </a:xfrm>
          <a:prstGeom prst="rect">
            <a:avLst/>
          </a:prstGeom>
          <a:solidFill>
            <a:srgbClr val="38344D"/>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a:buNone/>
              <a:tabLst/>
              <a:defRPr/>
            </a:pPr>
            <a:r>
              <a:rPr kumimoji="0" lang="nl-NL" sz="2700" b="0" i="0" u="none" strike="noStrike" kern="1200" cap="none" spc="0" normalizeH="0" baseline="0" noProof="0" dirty="0">
                <a:ln>
                  <a:noFill/>
                </a:ln>
                <a:solidFill>
                  <a:prstClr val="white"/>
                </a:solidFill>
                <a:effectLst/>
                <a:uLnTx/>
                <a:uFillTx/>
                <a:latin typeface="Gotham Medium" charset="0"/>
                <a:ea typeface="Gotham Medium" charset="0"/>
                <a:cs typeface="Gotham Medium" charset="0"/>
              </a:rPr>
              <a:t>    Wat doet het?</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Vergroot zelfvertrouwen, zelfstandigheid en eigenwaarde</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Afname professionele afhankelijkheid</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Verrijkt het leven van deelnemers</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Van grote invloed op het sociaal welbevinden</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Haalt deelnemers uit hun sociaal isolement</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Netwerkuitbreiding </a:t>
            </a:r>
          </a:p>
          <a:p>
            <a:pPr marL="342900" marR="0" lvl="0" indent="-342900" algn="l" defTabSz="914400" rtl="0" eaLnBrk="1" fontAlgn="auto" latinLnBrk="0" hangingPunct="1">
              <a:lnSpc>
                <a:spcPct val="90000"/>
              </a:lnSpc>
              <a:spcBef>
                <a:spcPts val="1000"/>
              </a:spcBef>
              <a:spcAft>
                <a:spcPts val="0"/>
              </a:spcAft>
              <a:buClrTx/>
              <a:buSzTx/>
              <a:buFont typeface="Wingdings" charset="2"/>
              <a:buChar char="ü"/>
              <a:tabLst/>
              <a:defRPr/>
            </a:pPr>
            <a:r>
              <a:rPr kumimoji="0" lang="nl-NL" b="0" i="0" u="none" strike="noStrike" kern="1200" cap="none" spc="0" normalizeH="0" baseline="0" noProof="0" dirty="0">
                <a:ln>
                  <a:noFill/>
                </a:ln>
                <a:solidFill>
                  <a:prstClr val="white"/>
                </a:solidFill>
                <a:effectLst/>
                <a:uLnTx/>
                <a:uFillTx/>
                <a:latin typeface="Gotham Light" charset="0"/>
                <a:ea typeface="Gotham Light" charset="0"/>
                <a:cs typeface="Gotham Light" charset="0"/>
              </a:rPr>
              <a:t>Bewustwording van talenten</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nl-NL" sz="2100" b="0" i="0" u="none" strike="noStrike" kern="1200" cap="none" spc="0" normalizeH="0" baseline="0" noProof="0" dirty="0">
              <a:ln>
                <a:noFill/>
              </a:ln>
              <a:solidFill>
                <a:prstClr val="white"/>
              </a:solidFill>
              <a:effectLst/>
              <a:uLnTx/>
              <a:uFillTx/>
              <a:latin typeface="Gotham Light" charset="0"/>
              <a:ea typeface="Gotham Light" charset="0"/>
              <a:cs typeface="Gotham Light"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nl-NL" sz="1800" b="1" i="0" u="none" strike="noStrike" kern="1200" cap="none" spc="0" normalizeH="0" baseline="0" noProof="0" dirty="0">
              <a:ln>
                <a:noFill/>
              </a:ln>
              <a:solidFill>
                <a:srgbClr val="38344D"/>
              </a:solidFill>
              <a:effectLst/>
              <a:uLnTx/>
              <a:uFillTx/>
              <a:latin typeface="Gotham Medium" charset="0"/>
              <a:ea typeface="Gotham Medium" charset="0"/>
              <a:cs typeface="Gotham Medium" charset="0"/>
            </a:endParaRPr>
          </a:p>
        </p:txBody>
      </p:sp>
      <p:pic>
        <p:nvPicPr>
          <p:cNvPr id="5" name="Picture 4">
            <a:extLst>
              <a:ext uri="{FF2B5EF4-FFF2-40B4-BE49-F238E27FC236}">
                <a16:creationId xmlns:a16="http://schemas.microsoft.com/office/drawing/2014/main" id="{20466802-132F-416A-A48C-D7053BE61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3" y="5415694"/>
            <a:ext cx="1392875" cy="127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descr="PAM-pecha-kucha-Buurtcirkel-s08-10.jpg">
            <a:extLst>
              <a:ext uri="{FF2B5EF4-FFF2-40B4-BE49-F238E27FC236}">
                <a16:creationId xmlns:a16="http://schemas.microsoft.com/office/drawing/2014/main" id="{4CBC3D8E-E92F-4A0F-8F37-01FAA0ED5664}"/>
              </a:ext>
            </a:extLst>
          </p:cNvPr>
          <p:cNvPicPr>
            <a:picLocks noChangeAspect="1"/>
          </p:cNvPicPr>
          <p:nvPr/>
        </p:nvPicPr>
        <p:blipFill rotWithShape="1">
          <a:blip r:embed="rId4">
            <a:extLst>
              <a:ext uri="{28A0092B-C50C-407E-A947-70E740481C1C}">
                <a14:useLocalDpi xmlns:a14="http://schemas.microsoft.com/office/drawing/2010/main" val="0"/>
              </a:ext>
            </a:extLst>
          </a:blip>
          <a:srcRect l="4913" t="9555" r="3538" b="12043"/>
          <a:stretch/>
        </p:blipFill>
        <p:spPr>
          <a:xfrm>
            <a:off x="7195457" y="5943466"/>
            <a:ext cx="1785179" cy="814797"/>
          </a:xfrm>
          <a:prstGeom prst="rect">
            <a:avLst/>
          </a:prstGeom>
        </p:spPr>
      </p:pic>
    </p:spTree>
    <p:extLst>
      <p:ext uri="{BB962C8B-B14F-4D97-AF65-F5344CB8AC3E}">
        <p14:creationId xmlns:p14="http://schemas.microsoft.com/office/powerpoint/2010/main" val="1870841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8119"/>
            <a:ext cx="8229600" cy="862747"/>
          </a:xfrm>
        </p:spPr>
        <p:txBody>
          <a:bodyPr>
            <a:normAutofit/>
          </a:bodyPr>
          <a:lstStyle/>
          <a:p>
            <a:r>
              <a:rPr lang="nl-NL" sz="2600" b="1" dirty="0"/>
              <a:t>Belangrijke begeleidingsprincipes Buurtcirkel</a:t>
            </a:r>
            <a:br>
              <a:rPr lang="nl-NL" sz="2600" dirty="0"/>
            </a:br>
            <a:r>
              <a:rPr lang="nl-NL" sz="2400" dirty="0"/>
              <a:t> </a:t>
            </a:r>
          </a:p>
        </p:txBody>
      </p:sp>
      <p:sp>
        <p:nvSpPr>
          <p:cNvPr id="4" name="Tijdelijke aanduiding voor inhoud 3"/>
          <p:cNvSpPr>
            <a:spLocks noGrp="1"/>
          </p:cNvSpPr>
          <p:nvPr>
            <p:ph idx="1"/>
          </p:nvPr>
        </p:nvSpPr>
        <p:spPr>
          <a:xfrm>
            <a:off x="457200" y="1060866"/>
            <a:ext cx="8229600" cy="5496051"/>
          </a:xfrm>
        </p:spPr>
        <p:txBody>
          <a:bodyPr>
            <a:normAutofit/>
          </a:bodyPr>
          <a:lstStyle/>
          <a:p>
            <a:pPr lvl="0"/>
            <a:r>
              <a:rPr lang="nl-NL" sz="2600" dirty="0"/>
              <a:t>Deelnemers zijn in staat om te herstellen, hun leven te veranderen en tot een verbetering van hun kwaliteit van bestaan te komen</a:t>
            </a:r>
          </a:p>
          <a:p>
            <a:pPr lvl="0"/>
            <a:r>
              <a:rPr lang="nl-NL" sz="2600" dirty="0"/>
              <a:t>Focus op eigen talenten en mogelijkheden </a:t>
            </a:r>
          </a:p>
          <a:p>
            <a:pPr lvl="0"/>
            <a:r>
              <a:rPr lang="nl-NL" sz="2600" dirty="0"/>
              <a:t>Ondersteuning sluit aan bij regie deelnemers </a:t>
            </a:r>
          </a:p>
          <a:p>
            <a:pPr lvl="0"/>
            <a:r>
              <a:rPr lang="nl-NL" sz="2600" dirty="0"/>
              <a:t>Onderling vertrouwen tussen groepsleden, coach en vrijwilliger is cruciaal </a:t>
            </a:r>
          </a:p>
          <a:p>
            <a:pPr lvl="0"/>
            <a:r>
              <a:rPr lang="nl-NL" sz="2600" dirty="0"/>
              <a:t>De groep  en maatschappelijke omgeving (de buurt/wijk) zijn belangrijke hulpbronnen </a:t>
            </a:r>
          </a:p>
          <a:p>
            <a:pPr lvl="0"/>
            <a:r>
              <a:rPr lang="nl-NL" sz="2600" dirty="0"/>
              <a:t>De ondersteuning is tijdelijk</a:t>
            </a:r>
          </a:p>
          <a:p>
            <a:pPr marL="0" indent="0">
              <a:buNone/>
            </a:pPr>
            <a:r>
              <a:rPr lang="nl-NL" dirty="0"/>
              <a:t>		</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406573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1248603"/>
          </a:xfrm>
        </p:spPr>
        <p:txBody>
          <a:bodyPr>
            <a:normAutofit/>
          </a:bodyPr>
          <a:lstStyle/>
          <a:p>
            <a:pPr lvl="0"/>
            <a:r>
              <a:rPr lang="nl-NL" sz="3200" dirty="0"/>
              <a:t>Hoe ziet de Buurtcirkel er in de praktijk uit</a:t>
            </a:r>
            <a:br>
              <a:rPr lang="nl-NL" sz="3200" dirty="0"/>
            </a:br>
            <a:r>
              <a:rPr lang="nl-NL" sz="3200" dirty="0"/>
              <a:t> </a:t>
            </a:r>
          </a:p>
        </p:txBody>
      </p:sp>
      <p:sp>
        <p:nvSpPr>
          <p:cNvPr id="4" name="Tijdelijke aanduiding voor inhoud 3"/>
          <p:cNvSpPr>
            <a:spLocks noGrp="1"/>
          </p:cNvSpPr>
          <p:nvPr>
            <p:ph idx="1"/>
          </p:nvPr>
        </p:nvSpPr>
        <p:spPr>
          <a:xfrm>
            <a:off x="457200" y="1184222"/>
            <a:ext cx="8229600" cy="5372695"/>
          </a:xfrm>
        </p:spPr>
        <p:txBody>
          <a:bodyPr>
            <a:normAutofit/>
          </a:bodyPr>
          <a:lstStyle/>
          <a:p>
            <a:pPr lvl="0"/>
            <a:endParaRPr lang="nl-NL" dirty="0"/>
          </a:p>
          <a:p>
            <a:pPr lvl="0"/>
            <a:r>
              <a:rPr lang="nl-NL" dirty="0"/>
              <a:t>Buurtcirkel coach Jessie Pleij over de aanpak</a:t>
            </a:r>
          </a:p>
          <a:p>
            <a:pPr lvl="0"/>
            <a:r>
              <a:rPr lang="nl-NL" dirty="0"/>
              <a:t>Aanpak in de praktijk</a:t>
            </a:r>
          </a:p>
          <a:p>
            <a:pPr lvl="0"/>
            <a:r>
              <a:rPr lang="nl-NL" dirty="0"/>
              <a:t>Start van Buurtcirkel</a:t>
            </a:r>
          </a:p>
          <a:p>
            <a:pPr lvl="0"/>
            <a:endParaRPr lang="nl-NL" dirty="0"/>
          </a:p>
          <a:p>
            <a:pPr lvl="0"/>
            <a:r>
              <a:rPr lang="nl-NL" dirty="0"/>
              <a:t>Ton </a:t>
            </a:r>
            <a:r>
              <a:rPr lang="nl-NL" dirty="0" err="1"/>
              <a:t>Haddeman</a:t>
            </a:r>
            <a:r>
              <a:rPr lang="nl-NL" dirty="0"/>
              <a:t> over waarom hij deelneemt aan Buurtcirkel en zijn ervaringen </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34816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29000"/>
          </a:stretch>
        </a:blip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1" y="5514950"/>
            <a:ext cx="1441740" cy="1154409"/>
          </a:xfrm>
          <a:prstGeom prst="rect">
            <a:avLst/>
          </a:prstGeom>
        </p:spPr>
      </p:pic>
      <p:sp>
        <p:nvSpPr>
          <p:cNvPr id="2" name="Rechthoek 1">
            <a:extLst>
              <a:ext uri="{FF2B5EF4-FFF2-40B4-BE49-F238E27FC236}">
                <a16:creationId xmlns:a16="http://schemas.microsoft.com/office/drawing/2014/main" id="{11E52C2F-0A34-416E-BEE2-7334D50506DB}"/>
              </a:ext>
            </a:extLst>
          </p:cNvPr>
          <p:cNvSpPr/>
          <p:nvPr/>
        </p:nvSpPr>
        <p:spPr>
          <a:xfrm>
            <a:off x="422031" y="489367"/>
            <a:ext cx="8403594" cy="1908215"/>
          </a:xfrm>
          <a:prstGeom prst="rect">
            <a:avLst/>
          </a:prstGeom>
        </p:spPr>
        <p:txBody>
          <a:bodyPr wrap="square">
            <a:spAutoFit/>
          </a:bodyPr>
          <a:lstStyle/>
          <a:p>
            <a:pPr lvl="1">
              <a:spcAft>
                <a:spcPts val="600"/>
              </a:spcAft>
            </a:pPr>
            <a:endParaRPr lang="nl-NL" sz="2600" dirty="0">
              <a:solidFill>
                <a:prstClr val="black"/>
              </a:solidFill>
              <a:latin typeface="Gotham Light"/>
            </a:endParaRPr>
          </a:p>
          <a:p>
            <a:pPr>
              <a:spcAft>
                <a:spcPts val="600"/>
              </a:spcAft>
            </a:pPr>
            <a:endParaRPr lang="nl-NL" sz="2600" dirty="0">
              <a:solidFill>
                <a:prstClr val="black"/>
              </a:solidFill>
            </a:endParaRPr>
          </a:p>
          <a:p>
            <a:endParaRPr lang="nl-NL" sz="2800" dirty="0">
              <a:solidFill>
                <a:prstClr val="black"/>
              </a:solidFill>
            </a:endParaRPr>
          </a:p>
          <a:p>
            <a:endParaRPr lang="nl-NL" sz="2800" dirty="0">
              <a:solidFill>
                <a:prstClr val="black"/>
              </a:solidFill>
            </a:endParaRPr>
          </a:p>
        </p:txBody>
      </p:sp>
      <p:sp>
        <p:nvSpPr>
          <p:cNvPr id="3" name="Titel 2"/>
          <p:cNvSpPr>
            <a:spLocks noGrp="1"/>
          </p:cNvSpPr>
          <p:nvPr>
            <p:ph type="title"/>
          </p:nvPr>
        </p:nvSpPr>
        <p:spPr>
          <a:xfrm>
            <a:off x="422031" y="194871"/>
            <a:ext cx="8229600" cy="1248603"/>
          </a:xfrm>
        </p:spPr>
        <p:txBody>
          <a:bodyPr>
            <a:normAutofit/>
          </a:bodyPr>
          <a:lstStyle/>
          <a:p>
            <a:pPr lvl="0"/>
            <a:r>
              <a:rPr lang="nl-NL" sz="3200" dirty="0"/>
              <a:t>Hoe ziet de Buurtcirkel er in de praktijk uit (1)</a:t>
            </a:r>
            <a:br>
              <a:rPr lang="nl-NL" sz="3200" dirty="0"/>
            </a:br>
            <a:r>
              <a:rPr lang="nl-NL" sz="3200" dirty="0"/>
              <a:t> </a:t>
            </a:r>
          </a:p>
        </p:txBody>
      </p:sp>
      <p:sp>
        <p:nvSpPr>
          <p:cNvPr id="4" name="Tijdelijke aanduiding voor inhoud 3"/>
          <p:cNvSpPr>
            <a:spLocks noGrp="1"/>
          </p:cNvSpPr>
          <p:nvPr>
            <p:ph idx="1"/>
          </p:nvPr>
        </p:nvSpPr>
        <p:spPr>
          <a:xfrm>
            <a:off x="457200" y="1184222"/>
            <a:ext cx="8229600" cy="5372695"/>
          </a:xfrm>
        </p:spPr>
        <p:txBody>
          <a:bodyPr>
            <a:normAutofit/>
          </a:bodyPr>
          <a:lstStyle/>
          <a:p>
            <a:pPr lvl="0"/>
            <a:r>
              <a:rPr lang="nl-NL" dirty="0"/>
              <a:t>Vertrouwen in het groepsproces, natuurlijk verloop</a:t>
            </a:r>
          </a:p>
          <a:p>
            <a:pPr lvl="0"/>
            <a:r>
              <a:rPr lang="nl-NL" dirty="0"/>
              <a:t>Coach is zich bewust van eigen rol, is een autoriteit</a:t>
            </a:r>
          </a:p>
          <a:p>
            <a:pPr lvl="0"/>
            <a:r>
              <a:rPr lang="nl-NL" dirty="0"/>
              <a:t>Bijeenkomsten gaan altijd door</a:t>
            </a:r>
          </a:p>
          <a:p>
            <a:pPr lvl="0"/>
            <a:r>
              <a:rPr lang="nl-NL" dirty="0"/>
              <a:t>Leren is proberen</a:t>
            </a:r>
          </a:p>
          <a:p>
            <a:r>
              <a:rPr lang="nl-NL" dirty="0">
                <a:ea typeface="Calibri"/>
              </a:rPr>
              <a:t>De buurtcirkelcoach bespreekt individuele vragen apart met de deelnemer</a:t>
            </a:r>
          </a:p>
          <a:p>
            <a:pPr lvl="0"/>
            <a:endParaRPr lang="nl-NL" dirty="0"/>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1584" r="8260"/>
          <a:stretch/>
        </p:blipFill>
        <p:spPr>
          <a:xfrm>
            <a:off x="364339" y="5518771"/>
            <a:ext cx="1399349" cy="1150588"/>
          </a:xfrm>
          <a:prstGeom prst="rect">
            <a:avLst/>
          </a:prstGeom>
        </p:spPr>
      </p:pic>
    </p:spTree>
    <p:extLst>
      <p:ext uri="{BB962C8B-B14F-4D97-AF65-F5344CB8AC3E}">
        <p14:creationId xmlns:p14="http://schemas.microsoft.com/office/powerpoint/2010/main" val="466316287"/>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666</Words>
  <Application>Microsoft Office PowerPoint</Application>
  <PresentationFormat>Diavoorstelling (4:3)</PresentationFormat>
  <Paragraphs>116</Paragraphs>
  <Slides>16</Slides>
  <Notes>13</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16</vt:i4>
      </vt:variant>
    </vt:vector>
  </HeadingPairs>
  <TitlesOfParts>
    <vt:vector size="24" baseType="lpstr">
      <vt:lpstr>Arial</vt:lpstr>
      <vt:lpstr>Calibri</vt:lpstr>
      <vt:lpstr>Gotham Light</vt:lpstr>
      <vt:lpstr>Gotham Medium</vt:lpstr>
      <vt:lpstr>Wingdings</vt:lpstr>
      <vt:lpstr>Office-thema</vt:lpstr>
      <vt:lpstr>2_Office-thema</vt:lpstr>
      <vt:lpstr>1_Office-thema</vt:lpstr>
      <vt:lpstr>PowerPoint-presentatie</vt:lpstr>
      <vt:lpstr>PowerPoint-presentatie</vt:lpstr>
      <vt:lpstr>PowerPoint-presentatie</vt:lpstr>
      <vt:lpstr>PowerPoint-presentatie</vt:lpstr>
      <vt:lpstr>PowerPoint-presentatie</vt:lpstr>
      <vt:lpstr>PowerPoint-presentatie</vt:lpstr>
      <vt:lpstr>Belangrijke begeleidingsprincipes Buurtcirkel  </vt:lpstr>
      <vt:lpstr>Hoe ziet de Buurtcirkel er in de praktijk uit  </vt:lpstr>
      <vt:lpstr>Hoe ziet de Buurtcirkel er in de praktijk uit (1)  </vt:lpstr>
      <vt:lpstr>Hoe ziet de Buurtcirkel er in de praktijk uit (2)  </vt:lpstr>
      <vt:lpstr>Hoe ziet de Buurtcirkel er in de praktijk uit (3)  </vt:lpstr>
      <vt:lpstr>Hoe ziet de Buurtcirkel er in de praktijk uit (4)  </vt:lpstr>
      <vt:lpstr>Start Buurtcirkel (1)  </vt:lpstr>
      <vt:lpstr>Start Buurtcirkel (2)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Lonne Wennekendonk</dc:creator>
  <cp:lastModifiedBy>Vries, Susan de</cp:lastModifiedBy>
  <cp:revision>106</cp:revision>
  <cp:lastPrinted>2016-09-08T11:35:55Z</cp:lastPrinted>
  <dcterms:created xsi:type="dcterms:W3CDTF">2015-10-20T08:47:39Z</dcterms:created>
  <dcterms:modified xsi:type="dcterms:W3CDTF">2019-06-13T14:47:17Z</dcterms:modified>
</cp:coreProperties>
</file>